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63" r:id="rId7"/>
    <p:sldId id="264" r:id="rId8"/>
    <p:sldId id="265" r:id="rId9"/>
    <p:sldId id="279"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7" r:id="rId23"/>
    <p:sldId id="280" r:id="rId24"/>
    <p:sldId id="281" r:id="rId25"/>
    <p:sldId id="282" r:id="rId26"/>
    <p:sldId id="283"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gyjxKM9jkD2CNYGik5rbKg==" hashData="aWJX0ml2S5tZU/XdF33m1OZ3bhSXtWTNOJv0u3d4NdkISU9SabELt1tqmSpH30jGAtgUYsHpOxpAY33JLtrwM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16" d="100"/>
          <a:sy n="116" d="100"/>
        </p:scale>
        <p:origin x="102"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981450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977867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36601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363845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09965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99046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923615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09120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C981E-E2A8-4DF4-B5EB-BC5836E1FF2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84064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981E-E2A8-4DF4-B5EB-BC5836E1FF2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2239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EC981E-E2A8-4DF4-B5EB-BC5836E1FF24}"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414190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EC981E-E2A8-4DF4-B5EB-BC5836E1FF24}" type="datetimeFigureOut">
              <a:rPr lang="en-US" smtClean="0"/>
              <a:t>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212914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EC981E-E2A8-4DF4-B5EB-BC5836E1FF24}" type="datetimeFigureOut">
              <a:rPr lang="en-US" smtClean="0"/>
              <a:t>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49821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EC981E-E2A8-4DF4-B5EB-BC5836E1FF24}" type="datetimeFigureOut">
              <a:rPr lang="en-US" smtClean="0"/>
              <a:t>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47542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EC981E-E2A8-4DF4-B5EB-BC5836E1FF24}"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1424535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EC981E-E2A8-4DF4-B5EB-BC5836E1FF24}"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BE047-BF19-4E7F-9B2F-99249495D800}" type="slidenum">
              <a:rPr lang="en-US" smtClean="0"/>
              <a:t>‹#›</a:t>
            </a:fld>
            <a:endParaRPr lang="en-US"/>
          </a:p>
        </p:txBody>
      </p:sp>
    </p:spTree>
    <p:extLst>
      <p:ext uri="{BB962C8B-B14F-4D97-AF65-F5344CB8AC3E}">
        <p14:creationId xmlns:p14="http://schemas.microsoft.com/office/powerpoint/2010/main" val="3798764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8EC981E-E2A8-4DF4-B5EB-BC5836E1FF24}" type="datetimeFigureOut">
              <a:rPr lang="en-US" smtClean="0"/>
              <a:t>2/28/2021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E1BE047-BF19-4E7F-9B2F-99249495D800}" type="slidenum">
              <a:rPr lang="en-US" smtClean="0"/>
              <a:t>‹#›</a:t>
            </a:fld>
            <a:endParaRPr lang="en-US"/>
          </a:p>
        </p:txBody>
      </p:sp>
    </p:spTree>
    <p:extLst>
      <p:ext uri="{BB962C8B-B14F-4D97-AF65-F5344CB8AC3E}">
        <p14:creationId xmlns:p14="http://schemas.microsoft.com/office/powerpoint/2010/main" val="3731583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f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30">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32">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Shape 46">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13063E-7A98-405C-8521-980D839A8836}"/>
              </a:ext>
            </a:extLst>
          </p:cNvPr>
          <p:cNvSpPr>
            <a:spLocks noGrp="1"/>
          </p:cNvSpPr>
          <p:nvPr>
            <p:ph type="ctrTitle"/>
          </p:nvPr>
        </p:nvSpPr>
        <p:spPr>
          <a:xfrm>
            <a:off x="4419136" y="1020871"/>
            <a:ext cx="6960759" cy="2849671"/>
          </a:xfrm>
        </p:spPr>
        <p:txBody>
          <a:bodyPr>
            <a:normAutofit/>
          </a:bodyPr>
          <a:lstStyle/>
          <a:p>
            <a:pPr algn="l"/>
            <a:r>
              <a:rPr lang="en-US" sz="6000" dirty="0">
                <a:solidFill>
                  <a:srgbClr val="FFFFFF"/>
                </a:solidFill>
              </a:rPr>
              <a:t>Expeditor</a:t>
            </a:r>
          </a:p>
        </p:txBody>
      </p:sp>
      <p:sp>
        <p:nvSpPr>
          <p:cNvPr id="3" name="Subtitle 2">
            <a:extLst>
              <a:ext uri="{FF2B5EF4-FFF2-40B4-BE49-F238E27FC236}">
                <a16:creationId xmlns:a16="http://schemas.microsoft.com/office/drawing/2014/main" id="{CB864610-EF76-4CB9-8BE8-02ADAE9B734F}"/>
              </a:ext>
            </a:extLst>
          </p:cNvPr>
          <p:cNvSpPr>
            <a:spLocks noGrp="1"/>
          </p:cNvSpPr>
          <p:nvPr>
            <p:ph type="subTitle" idx="1"/>
          </p:nvPr>
        </p:nvSpPr>
        <p:spPr>
          <a:xfrm>
            <a:off x="4548104" y="3962088"/>
            <a:ext cx="6112077" cy="1186108"/>
          </a:xfrm>
        </p:spPr>
        <p:txBody>
          <a:bodyPr>
            <a:normAutofit/>
          </a:bodyPr>
          <a:lstStyle/>
          <a:p>
            <a:pPr algn="l"/>
            <a:r>
              <a:rPr lang="en-US" b="1" dirty="0">
                <a:solidFill>
                  <a:schemeClr val="tx1">
                    <a:alpha val="70000"/>
                  </a:schemeClr>
                </a:solidFill>
              </a:rPr>
              <a:t>Urban Food-Supply Marketplace and Delivery Optimization System</a:t>
            </a:r>
            <a:endParaRPr lang="en-US" dirty="0">
              <a:solidFill>
                <a:schemeClr val="tx1">
                  <a:alpha val="70000"/>
                </a:schemeClr>
              </a:solidFill>
            </a:endParaRPr>
          </a:p>
        </p:txBody>
      </p:sp>
      <p:sp>
        <p:nvSpPr>
          <p:cNvPr id="49" name="Isosceles Triangle 48">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6113C50-0377-44BC-A47C-983215797DA4}"/>
              </a:ext>
            </a:extLst>
          </p:cNvPr>
          <p:cNvSpPr txBox="1"/>
          <p:nvPr/>
        </p:nvSpPr>
        <p:spPr>
          <a:xfrm>
            <a:off x="5524877" y="4622105"/>
            <a:ext cx="2427075" cy="369332"/>
          </a:xfrm>
          <a:prstGeom prst="rect">
            <a:avLst/>
          </a:prstGeom>
          <a:noFill/>
        </p:spPr>
        <p:txBody>
          <a:bodyPr wrap="none" rtlCol="0">
            <a:spAutoFit/>
          </a:bodyPr>
          <a:lstStyle/>
          <a:p>
            <a:r>
              <a:rPr lang="en-US" dirty="0"/>
              <a:t>IFT 402 Paul Polsinelli</a:t>
            </a:r>
          </a:p>
        </p:txBody>
      </p:sp>
    </p:spTree>
    <p:extLst>
      <p:ext uri="{BB962C8B-B14F-4D97-AF65-F5344CB8AC3E}">
        <p14:creationId xmlns:p14="http://schemas.microsoft.com/office/powerpoint/2010/main" val="38260379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56103-20E1-4E52-8B12-CF59D9E45FCF}"/>
              </a:ext>
            </a:extLst>
          </p:cNvPr>
          <p:cNvSpPr>
            <a:spLocks noGrp="1"/>
          </p:cNvSpPr>
          <p:nvPr>
            <p:ph type="title"/>
          </p:nvPr>
        </p:nvSpPr>
        <p:spPr/>
        <p:txBody>
          <a:bodyPr/>
          <a:lstStyle/>
          <a:p>
            <a:r>
              <a:rPr lang="en-US" dirty="0"/>
              <a:t>Step 2: The Expeditor Database</a:t>
            </a:r>
          </a:p>
        </p:txBody>
      </p:sp>
      <p:sp>
        <p:nvSpPr>
          <p:cNvPr id="5" name="TextBox 4">
            <a:extLst>
              <a:ext uri="{FF2B5EF4-FFF2-40B4-BE49-F238E27FC236}">
                <a16:creationId xmlns:a16="http://schemas.microsoft.com/office/drawing/2014/main" id="{AF1D7A86-333D-470A-B9A9-B45585F140AA}"/>
              </a:ext>
            </a:extLst>
          </p:cNvPr>
          <p:cNvSpPr txBox="1"/>
          <p:nvPr/>
        </p:nvSpPr>
        <p:spPr>
          <a:xfrm>
            <a:off x="677334" y="1270000"/>
            <a:ext cx="8712851" cy="461665"/>
          </a:xfrm>
          <a:prstGeom prst="rect">
            <a:avLst/>
          </a:prstGeom>
          <a:noFill/>
        </p:spPr>
        <p:txBody>
          <a:bodyPr wrap="square" rtlCol="0">
            <a:spAutoFit/>
          </a:bodyPr>
          <a:lstStyle/>
          <a:p>
            <a:r>
              <a:rPr lang="en-US" sz="1200" dirty="0"/>
              <a:t>Interfaces with the Expeditor Script for predictive input and Django REST Framework for API transactions.  Will contain more tables for Vertical Farm data and Transport data in coming builds.</a:t>
            </a:r>
          </a:p>
        </p:txBody>
      </p:sp>
      <p:pic>
        <p:nvPicPr>
          <p:cNvPr id="7" name="Picture 6">
            <a:extLst>
              <a:ext uri="{FF2B5EF4-FFF2-40B4-BE49-F238E27FC236}">
                <a16:creationId xmlns:a16="http://schemas.microsoft.com/office/drawing/2014/main" id="{139F786B-0BDC-450B-8604-E9B2B8BCF120}"/>
              </a:ext>
            </a:extLst>
          </p:cNvPr>
          <p:cNvPicPr>
            <a:picLocks noChangeAspect="1"/>
          </p:cNvPicPr>
          <p:nvPr/>
        </p:nvPicPr>
        <p:blipFill>
          <a:blip r:embed="rId2"/>
          <a:stretch>
            <a:fillRect/>
          </a:stretch>
        </p:blipFill>
        <p:spPr>
          <a:xfrm>
            <a:off x="284059" y="2196502"/>
            <a:ext cx="4749700" cy="3728048"/>
          </a:xfrm>
          <a:prstGeom prst="rect">
            <a:avLst/>
          </a:prstGeom>
        </p:spPr>
      </p:pic>
      <p:pic>
        <p:nvPicPr>
          <p:cNvPr id="8" name="Picture 7">
            <a:extLst>
              <a:ext uri="{FF2B5EF4-FFF2-40B4-BE49-F238E27FC236}">
                <a16:creationId xmlns:a16="http://schemas.microsoft.com/office/drawing/2014/main" id="{B6DF794C-9707-4229-87D4-A50E582E545A}"/>
              </a:ext>
            </a:extLst>
          </p:cNvPr>
          <p:cNvPicPr>
            <a:picLocks noChangeAspect="1"/>
          </p:cNvPicPr>
          <p:nvPr/>
        </p:nvPicPr>
        <p:blipFill>
          <a:blip r:embed="rId3"/>
          <a:stretch>
            <a:fillRect/>
          </a:stretch>
        </p:blipFill>
        <p:spPr>
          <a:xfrm>
            <a:off x="5224259" y="2209098"/>
            <a:ext cx="4749700" cy="3715452"/>
          </a:xfrm>
          <a:prstGeom prst="rect">
            <a:avLst/>
          </a:prstGeom>
        </p:spPr>
      </p:pic>
    </p:spTree>
    <p:extLst>
      <p:ext uri="{BB962C8B-B14F-4D97-AF65-F5344CB8AC3E}">
        <p14:creationId xmlns:p14="http://schemas.microsoft.com/office/powerpoint/2010/main" val="2461609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DD29-151D-46E3-9098-FCC7235A91A8}"/>
              </a:ext>
            </a:extLst>
          </p:cNvPr>
          <p:cNvSpPr>
            <a:spLocks noGrp="1"/>
          </p:cNvSpPr>
          <p:nvPr>
            <p:ph type="title"/>
          </p:nvPr>
        </p:nvSpPr>
        <p:spPr/>
        <p:txBody>
          <a:bodyPr/>
          <a:lstStyle/>
          <a:p>
            <a:r>
              <a:rPr lang="en-US" dirty="0"/>
              <a:t>Step 3: Django Rest Framework</a:t>
            </a:r>
            <a:br>
              <a:rPr lang="en-US" dirty="0"/>
            </a:br>
            <a:endParaRPr lang="en-US" dirty="0"/>
          </a:p>
        </p:txBody>
      </p:sp>
      <p:sp>
        <p:nvSpPr>
          <p:cNvPr id="4" name="TextBox 3">
            <a:extLst>
              <a:ext uri="{FF2B5EF4-FFF2-40B4-BE49-F238E27FC236}">
                <a16:creationId xmlns:a16="http://schemas.microsoft.com/office/drawing/2014/main" id="{EABBC7D0-C27E-4561-BC70-9E0E059DAACE}"/>
              </a:ext>
            </a:extLst>
          </p:cNvPr>
          <p:cNvSpPr txBox="1"/>
          <p:nvPr/>
        </p:nvSpPr>
        <p:spPr>
          <a:xfrm>
            <a:off x="787791" y="1413803"/>
            <a:ext cx="8665698" cy="461665"/>
          </a:xfrm>
          <a:prstGeom prst="rect">
            <a:avLst/>
          </a:prstGeom>
          <a:noFill/>
        </p:spPr>
        <p:txBody>
          <a:bodyPr wrap="square" rtlCol="0">
            <a:spAutoFit/>
          </a:bodyPr>
          <a:lstStyle/>
          <a:p>
            <a:r>
              <a:rPr lang="en-US" sz="1200" dirty="0"/>
              <a:t>Interfaces with the Expeditor Database.  It incorporates the Expeditor Supermarket and Restaurant User Interface within its framework and interacts with the HTML, CSS, and JS code through specialized coding interfaces.</a:t>
            </a:r>
          </a:p>
        </p:txBody>
      </p:sp>
      <p:sp>
        <p:nvSpPr>
          <p:cNvPr id="7" name="TextBox 6">
            <a:extLst>
              <a:ext uri="{FF2B5EF4-FFF2-40B4-BE49-F238E27FC236}">
                <a16:creationId xmlns:a16="http://schemas.microsoft.com/office/drawing/2014/main" id="{E26A05BB-9B04-48A8-AF1D-65546450E565}"/>
              </a:ext>
            </a:extLst>
          </p:cNvPr>
          <p:cNvSpPr txBox="1"/>
          <p:nvPr/>
        </p:nvSpPr>
        <p:spPr>
          <a:xfrm>
            <a:off x="443132" y="6070209"/>
            <a:ext cx="1925527" cy="276999"/>
          </a:xfrm>
          <a:prstGeom prst="rect">
            <a:avLst/>
          </a:prstGeom>
          <a:noFill/>
        </p:spPr>
        <p:txBody>
          <a:bodyPr wrap="none" rtlCol="0">
            <a:spAutoFit/>
          </a:bodyPr>
          <a:lstStyle/>
          <a:p>
            <a:r>
              <a:rPr lang="en-US" sz="1200" dirty="0"/>
              <a:t>Continued on next slide…</a:t>
            </a:r>
          </a:p>
        </p:txBody>
      </p:sp>
      <p:pic>
        <p:nvPicPr>
          <p:cNvPr id="9" name="Picture 8">
            <a:extLst>
              <a:ext uri="{FF2B5EF4-FFF2-40B4-BE49-F238E27FC236}">
                <a16:creationId xmlns:a16="http://schemas.microsoft.com/office/drawing/2014/main" id="{249C5515-2B5D-4737-B8DF-7CDBFF8D8B60}"/>
              </a:ext>
            </a:extLst>
          </p:cNvPr>
          <p:cNvPicPr>
            <a:picLocks noChangeAspect="1"/>
          </p:cNvPicPr>
          <p:nvPr/>
        </p:nvPicPr>
        <p:blipFill>
          <a:blip r:embed="rId2"/>
          <a:stretch>
            <a:fillRect/>
          </a:stretch>
        </p:blipFill>
        <p:spPr>
          <a:xfrm>
            <a:off x="740724" y="1875468"/>
            <a:ext cx="3100388" cy="2769912"/>
          </a:xfrm>
          <a:prstGeom prst="rect">
            <a:avLst/>
          </a:prstGeom>
        </p:spPr>
      </p:pic>
      <p:pic>
        <p:nvPicPr>
          <p:cNvPr id="10" name="Picture 9">
            <a:extLst>
              <a:ext uri="{FF2B5EF4-FFF2-40B4-BE49-F238E27FC236}">
                <a16:creationId xmlns:a16="http://schemas.microsoft.com/office/drawing/2014/main" id="{B5A2FBBC-6153-476A-A5F7-BD282CB56813}"/>
              </a:ext>
            </a:extLst>
          </p:cNvPr>
          <p:cNvPicPr>
            <a:picLocks noChangeAspect="1"/>
          </p:cNvPicPr>
          <p:nvPr/>
        </p:nvPicPr>
        <p:blipFill>
          <a:blip r:embed="rId3"/>
          <a:stretch>
            <a:fillRect/>
          </a:stretch>
        </p:blipFill>
        <p:spPr>
          <a:xfrm>
            <a:off x="3841112" y="1887550"/>
            <a:ext cx="3100389" cy="2757829"/>
          </a:xfrm>
          <a:prstGeom prst="rect">
            <a:avLst/>
          </a:prstGeom>
        </p:spPr>
      </p:pic>
      <p:pic>
        <p:nvPicPr>
          <p:cNvPr id="11" name="Picture 10">
            <a:extLst>
              <a:ext uri="{FF2B5EF4-FFF2-40B4-BE49-F238E27FC236}">
                <a16:creationId xmlns:a16="http://schemas.microsoft.com/office/drawing/2014/main" id="{B0EB3FB2-83CF-40CF-90F2-E31506466F38}"/>
              </a:ext>
            </a:extLst>
          </p:cNvPr>
          <p:cNvPicPr>
            <a:picLocks noChangeAspect="1"/>
          </p:cNvPicPr>
          <p:nvPr/>
        </p:nvPicPr>
        <p:blipFill>
          <a:blip r:embed="rId4"/>
          <a:stretch>
            <a:fillRect/>
          </a:stretch>
        </p:blipFill>
        <p:spPr>
          <a:xfrm>
            <a:off x="6955787" y="1882899"/>
            <a:ext cx="3100388" cy="2757348"/>
          </a:xfrm>
          <a:prstGeom prst="rect">
            <a:avLst/>
          </a:prstGeom>
        </p:spPr>
      </p:pic>
    </p:spTree>
    <p:extLst>
      <p:ext uri="{BB962C8B-B14F-4D97-AF65-F5344CB8AC3E}">
        <p14:creationId xmlns:p14="http://schemas.microsoft.com/office/powerpoint/2010/main" val="4250604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C34A-4598-4ED5-9C91-00B838523797}"/>
              </a:ext>
            </a:extLst>
          </p:cNvPr>
          <p:cNvSpPr>
            <a:spLocks noGrp="1"/>
          </p:cNvSpPr>
          <p:nvPr>
            <p:ph type="title"/>
          </p:nvPr>
        </p:nvSpPr>
        <p:spPr/>
        <p:txBody>
          <a:bodyPr/>
          <a:lstStyle/>
          <a:p>
            <a:r>
              <a:rPr lang="en-US" dirty="0"/>
              <a:t>Step 3 continued: settings.py</a:t>
            </a:r>
          </a:p>
        </p:txBody>
      </p:sp>
      <p:pic>
        <p:nvPicPr>
          <p:cNvPr id="4" name="Content Placeholder 3">
            <a:extLst>
              <a:ext uri="{FF2B5EF4-FFF2-40B4-BE49-F238E27FC236}">
                <a16:creationId xmlns:a16="http://schemas.microsoft.com/office/drawing/2014/main" id="{620330D5-F137-4139-A94E-D5AD1662EBF0}"/>
              </a:ext>
            </a:extLst>
          </p:cNvPr>
          <p:cNvPicPr>
            <a:picLocks noGrp="1" noChangeAspect="1"/>
          </p:cNvPicPr>
          <p:nvPr>
            <p:ph idx="1"/>
          </p:nvPr>
        </p:nvPicPr>
        <p:blipFill>
          <a:blip r:embed="rId2"/>
          <a:stretch>
            <a:fillRect/>
          </a:stretch>
        </p:blipFill>
        <p:spPr>
          <a:xfrm>
            <a:off x="557758" y="1930400"/>
            <a:ext cx="3641448" cy="4844789"/>
          </a:xfrm>
          <a:prstGeom prst="rect">
            <a:avLst/>
          </a:prstGeom>
        </p:spPr>
      </p:pic>
      <p:pic>
        <p:nvPicPr>
          <p:cNvPr id="5" name="Picture 4">
            <a:extLst>
              <a:ext uri="{FF2B5EF4-FFF2-40B4-BE49-F238E27FC236}">
                <a16:creationId xmlns:a16="http://schemas.microsoft.com/office/drawing/2014/main" id="{2365F095-7CAC-4A17-A8E1-78D7D8509B5E}"/>
              </a:ext>
            </a:extLst>
          </p:cNvPr>
          <p:cNvPicPr>
            <a:picLocks noChangeAspect="1"/>
          </p:cNvPicPr>
          <p:nvPr/>
        </p:nvPicPr>
        <p:blipFill>
          <a:blip r:embed="rId3"/>
          <a:stretch>
            <a:fillRect/>
          </a:stretch>
        </p:blipFill>
        <p:spPr>
          <a:xfrm>
            <a:off x="4199206" y="1932760"/>
            <a:ext cx="3641448" cy="4856764"/>
          </a:xfrm>
          <a:prstGeom prst="rect">
            <a:avLst/>
          </a:prstGeom>
        </p:spPr>
      </p:pic>
      <p:pic>
        <p:nvPicPr>
          <p:cNvPr id="6" name="Picture 5">
            <a:extLst>
              <a:ext uri="{FF2B5EF4-FFF2-40B4-BE49-F238E27FC236}">
                <a16:creationId xmlns:a16="http://schemas.microsoft.com/office/drawing/2014/main" id="{88A8DC84-1C07-4F5D-A779-E6657DA218DE}"/>
              </a:ext>
            </a:extLst>
          </p:cNvPr>
          <p:cNvPicPr>
            <a:picLocks noChangeAspect="1"/>
          </p:cNvPicPr>
          <p:nvPr/>
        </p:nvPicPr>
        <p:blipFill>
          <a:blip r:embed="rId4"/>
          <a:stretch>
            <a:fillRect/>
          </a:stretch>
        </p:blipFill>
        <p:spPr>
          <a:xfrm>
            <a:off x="7840654" y="4200801"/>
            <a:ext cx="3263309" cy="2574388"/>
          </a:xfrm>
          <a:prstGeom prst="rect">
            <a:avLst/>
          </a:prstGeom>
        </p:spPr>
      </p:pic>
      <p:sp>
        <p:nvSpPr>
          <p:cNvPr id="7" name="TextBox 6">
            <a:extLst>
              <a:ext uri="{FF2B5EF4-FFF2-40B4-BE49-F238E27FC236}">
                <a16:creationId xmlns:a16="http://schemas.microsoft.com/office/drawing/2014/main" id="{2CAE463D-EFFF-4D9B-8B28-12BDFFB34B2A}"/>
              </a:ext>
            </a:extLst>
          </p:cNvPr>
          <p:cNvSpPr txBox="1"/>
          <p:nvPr/>
        </p:nvSpPr>
        <p:spPr>
          <a:xfrm>
            <a:off x="806616" y="1378634"/>
            <a:ext cx="8738313" cy="461665"/>
          </a:xfrm>
          <a:prstGeom prst="rect">
            <a:avLst/>
          </a:prstGeom>
          <a:noFill/>
        </p:spPr>
        <p:txBody>
          <a:bodyPr wrap="square" rtlCol="0">
            <a:spAutoFit/>
          </a:bodyPr>
          <a:lstStyle/>
          <a:p>
            <a:r>
              <a:rPr lang="en-US" sz="1200" dirty="0"/>
              <a:t>Django settings.py file is the main file that creates the app that interfaces with the database, defines the database, connects to HTML templates, CSS, JS, and media files.</a:t>
            </a:r>
          </a:p>
        </p:txBody>
      </p:sp>
      <p:sp>
        <p:nvSpPr>
          <p:cNvPr id="8" name="Rectangle 7">
            <a:extLst>
              <a:ext uri="{FF2B5EF4-FFF2-40B4-BE49-F238E27FC236}">
                <a16:creationId xmlns:a16="http://schemas.microsoft.com/office/drawing/2014/main" id="{D3633A53-7CD8-4217-B883-DD35D80517C7}"/>
              </a:ext>
            </a:extLst>
          </p:cNvPr>
          <p:cNvSpPr/>
          <p:nvPr/>
        </p:nvSpPr>
        <p:spPr>
          <a:xfrm>
            <a:off x="5352757" y="5078437"/>
            <a:ext cx="478301" cy="6330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06ADC1-6B98-4086-BACB-A760B3F05E95}"/>
              </a:ext>
            </a:extLst>
          </p:cNvPr>
          <p:cNvSpPr/>
          <p:nvPr/>
        </p:nvSpPr>
        <p:spPr>
          <a:xfrm>
            <a:off x="1414846" y="4264105"/>
            <a:ext cx="2046849" cy="7577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581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96A0-A81B-4B3D-B6C1-339D647570CD}"/>
              </a:ext>
            </a:extLst>
          </p:cNvPr>
          <p:cNvSpPr>
            <a:spLocks noGrp="1"/>
          </p:cNvSpPr>
          <p:nvPr>
            <p:ph type="title"/>
          </p:nvPr>
        </p:nvSpPr>
        <p:spPr/>
        <p:txBody>
          <a:bodyPr/>
          <a:lstStyle/>
          <a:p>
            <a:r>
              <a:rPr lang="en-US" dirty="0"/>
              <a:t>Step 3 continued: models.py</a:t>
            </a:r>
          </a:p>
        </p:txBody>
      </p:sp>
      <p:sp>
        <p:nvSpPr>
          <p:cNvPr id="7" name="TextBox 6">
            <a:extLst>
              <a:ext uri="{FF2B5EF4-FFF2-40B4-BE49-F238E27FC236}">
                <a16:creationId xmlns:a16="http://schemas.microsoft.com/office/drawing/2014/main" id="{DD08D731-AA86-46D3-9109-C889AA86ADD8}"/>
              </a:ext>
            </a:extLst>
          </p:cNvPr>
          <p:cNvSpPr txBox="1"/>
          <p:nvPr/>
        </p:nvSpPr>
        <p:spPr>
          <a:xfrm>
            <a:off x="963637" y="1301262"/>
            <a:ext cx="7969298" cy="276999"/>
          </a:xfrm>
          <a:prstGeom prst="rect">
            <a:avLst/>
          </a:prstGeom>
          <a:noFill/>
        </p:spPr>
        <p:txBody>
          <a:bodyPr wrap="none" rtlCol="0">
            <a:spAutoFit/>
          </a:bodyPr>
          <a:lstStyle/>
          <a:p>
            <a:r>
              <a:rPr lang="en-US" sz="1200" dirty="0"/>
              <a:t>Django models.py file defines the </a:t>
            </a:r>
            <a:r>
              <a:rPr lang="en-US" sz="1200" dirty="0" err="1"/>
              <a:t>db</a:t>
            </a:r>
            <a:r>
              <a:rPr lang="en-US" sz="1200" dirty="0"/>
              <a:t> tables from the settings.py defined </a:t>
            </a:r>
            <a:r>
              <a:rPr lang="en-US" sz="1200" dirty="0" err="1"/>
              <a:t>db</a:t>
            </a:r>
            <a:r>
              <a:rPr lang="en-US" sz="1200" dirty="0"/>
              <a:t> within the Django REST Framework.  </a:t>
            </a:r>
          </a:p>
        </p:txBody>
      </p:sp>
      <p:pic>
        <p:nvPicPr>
          <p:cNvPr id="9" name="Picture 8">
            <a:extLst>
              <a:ext uri="{FF2B5EF4-FFF2-40B4-BE49-F238E27FC236}">
                <a16:creationId xmlns:a16="http://schemas.microsoft.com/office/drawing/2014/main" id="{89639267-E6E5-464D-8F26-F389B08E8F7A}"/>
              </a:ext>
            </a:extLst>
          </p:cNvPr>
          <p:cNvPicPr>
            <a:picLocks noChangeAspect="1"/>
          </p:cNvPicPr>
          <p:nvPr/>
        </p:nvPicPr>
        <p:blipFill>
          <a:blip r:embed="rId2"/>
          <a:stretch>
            <a:fillRect/>
          </a:stretch>
        </p:blipFill>
        <p:spPr>
          <a:xfrm>
            <a:off x="1366838" y="1930400"/>
            <a:ext cx="7094996" cy="4494212"/>
          </a:xfrm>
          <a:prstGeom prst="rect">
            <a:avLst/>
          </a:prstGeom>
        </p:spPr>
      </p:pic>
    </p:spTree>
    <p:extLst>
      <p:ext uri="{BB962C8B-B14F-4D97-AF65-F5344CB8AC3E}">
        <p14:creationId xmlns:p14="http://schemas.microsoft.com/office/powerpoint/2010/main" val="2264693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74F0-5CA7-4A70-A395-AF8529A389F0}"/>
              </a:ext>
            </a:extLst>
          </p:cNvPr>
          <p:cNvSpPr>
            <a:spLocks noGrp="1"/>
          </p:cNvSpPr>
          <p:nvPr>
            <p:ph type="title"/>
          </p:nvPr>
        </p:nvSpPr>
        <p:spPr/>
        <p:txBody>
          <a:bodyPr/>
          <a:lstStyle/>
          <a:p>
            <a:r>
              <a:rPr lang="en-US" dirty="0"/>
              <a:t>Step 3 continued: admin.py</a:t>
            </a:r>
          </a:p>
        </p:txBody>
      </p:sp>
      <p:sp>
        <p:nvSpPr>
          <p:cNvPr id="5" name="TextBox 4">
            <a:extLst>
              <a:ext uri="{FF2B5EF4-FFF2-40B4-BE49-F238E27FC236}">
                <a16:creationId xmlns:a16="http://schemas.microsoft.com/office/drawing/2014/main" id="{711E4F43-82A1-4CF2-A379-7FF4DE189CDD}"/>
              </a:ext>
            </a:extLst>
          </p:cNvPr>
          <p:cNvSpPr txBox="1"/>
          <p:nvPr/>
        </p:nvSpPr>
        <p:spPr>
          <a:xfrm>
            <a:off x="815926" y="1350498"/>
            <a:ext cx="8349176" cy="461665"/>
          </a:xfrm>
          <a:prstGeom prst="rect">
            <a:avLst/>
          </a:prstGeom>
          <a:noFill/>
        </p:spPr>
        <p:txBody>
          <a:bodyPr wrap="square" rtlCol="0">
            <a:spAutoFit/>
          </a:bodyPr>
          <a:lstStyle/>
          <a:p>
            <a:r>
              <a:rPr lang="en-US" sz="1200" dirty="0"/>
              <a:t>Django admin.py registers the tables from models.py with Django administration so they may be acted upon within the framework.</a:t>
            </a:r>
          </a:p>
        </p:txBody>
      </p:sp>
      <p:pic>
        <p:nvPicPr>
          <p:cNvPr id="7" name="Picture 6">
            <a:extLst>
              <a:ext uri="{FF2B5EF4-FFF2-40B4-BE49-F238E27FC236}">
                <a16:creationId xmlns:a16="http://schemas.microsoft.com/office/drawing/2014/main" id="{4A2BA3A6-20E1-4A8F-871C-C587ECD4E44E}"/>
              </a:ext>
            </a:extLst>
          </p:cNvPr>
          <p:cNvPicPr>
            <a:picLocks noChangeAspect="1"/>
          </p:cNvPicPr>
          <p:nvPr/>
        </p:nvPicPr>
        <p:blipFill>
          <a:blip r:embed="rId2"/>
          <a:stretch>
            <a:fillRect/>
          </a:stretch>
        </p:blipFill>
        <p:spPr>
          <a:xfrm>
            <a:off x="1147763" y="1771470"/>
            <a:ext cx="8017340" cy="5086530"/>
          </a:xfrm>
          <a:prstGeom prst="rect">
            <a:avLst/>
          </a:prstGeom>
        </p:spPr>
      </p:pic>
    </p:spTree>
    <p:extLst>
      <p:ext uri="{BB962C8B-B14F-4D97-AF65-F5344CB8AC3E}">
        <p14:creationId xmlns:p14="http://schemas.microsoft.com/office/powerpoint/2010/main" val="313904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7EAC-B0F3-4015-8F6A-312FA822C6C9}"/>
              </a:ext>
            </a:extLst>
          </p:cNvPr>
          <p:cNvSpPr>
            <a:spLocks noGrp="1"/>
          </p:cNvSpPr>
          <p:nvPr>
            <p:ph type="title"/>
          </p:nvPr>
        </p:nvSpPr>
        <p:spPr/>
        <p:txBody>
          <a:bodyPr/>
          <a:lstStyle/>
          <a:p>
            <a:r>
              <a:rPr lang="en-US" dirty="0"/>
              <a:t>Step 3 continued: serializers.py</a:t>
            </a:r>
          </a:p>
        </p:txBody>
      </p:sp>
      <p:sp>
        <p:nvSpPr>
          <p:cNvPr id="6" name="TextBox 5">
            <a:extLst>
              <a:ext uri="{FF2B5EF4-FFF2-40B4-BE49-F238E27FC236}">
                <a16:creationId xmlns:a16="http://schemas.microsoft.com/office/drawing/2014/main" id="{EA0C287F-6FEA-45E7-A8F3-D416A9B0D7BF}"/>
              </a:ext>
            </a:extLst>
          </p:cNvPr>
          <p:cNvSpPr txBox="1"/>
          <p:nvPr/>
        </p:nvSpPr>
        <p:spPr>
          <a:xfrm>
            <a:off x="928468" y="1434905"/>
            <a:ext cx="7033847" cy="276999"/>
          </a:xfrm>
          <a:prstGeom prst="rect">
            <a:avLst/>
          </a:prstGeom>
          <a:noFill/>
        </p:spPr>
        <p:txBody>
          <a:bodyPr wrap="square" rtlCol="0">
            <a:spAutoFit/>
          </a:bodyPr>
          <a:lstStyle/>
          <a:p>
            <a:r>
              <a:rPr lang="en-US" sz="1200" dirty="0"/>
              <a:t>Django serializers.py connects and transforms the data in the tables into encapsulated json files.</a:t>
            </a:r>
          </a:p>
        </p:txBody>
      </p:sp>
      <p:pic>
        <p:nvPicPr>
          <p:cNvPr id="8" name="Picture 7">
            <a:extLst>
              <a:ext uri="{FF2B5EF4-FFF2-40B4-BE49-F238E27FC236}">
                <a16:creationId xmlns:a16="http://schemas.microsoft.com/office/drawing/2014/main" id="{F0B2606E-FF99-40AA-8F52-16608AA01597}"/>
              </a:ext>
            </a:extLst>
          </p:cNvPr>
          <p:cNvPicPr>
            <a:picLocks noChangeAspect="1"/>
          </p:cNvPicPr>
          <p:nvPr/>
        </p:nvPicPr>
        <p:blipFill>
          <a:blip r:embed="rId2"/>
          <a:stretch>
            <a:fillRect/>
          </a:stretch>
        </p:blipFill>
        <p:spPr>
          <a:xfrm>
            <a:off x="928468" y="1930400"/>
            <a:ext cx="7720572" cy="4885553"/>
          </a:xfrm>
          <a:prstGeom prst="rect">
            <a:avLst/>
          </a:prstGeom>
        </p:spPr>
      </p:pic>
    </p:spTree>
    <p:extLst>
      <p:ext uri="{BB962C8B-B14F-4D97-AF65-F5344CB8AC3E}">
        <p14:creationId xmlns:p14="http://schemas.microsoft.com/office/powerpoint/2010/main" val="2788399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A286-75B1-421E-A970-9D77D5A997D7}"/>
              </a:ext>
            </a:extLst>
          </p:cNvPr>
          <p:cNvSpPr>
            <a:spLocks noGrp="1"/>
          </p:cNvSpPr>
          <p:nvPr>
            <p:ph type="title"/>
          </p:nvPr>
        </p:nvSpPr>
        <p:spPr/>
        <p:txBody>
          <a:bodyPr/>
          <a:lstStyle/>
          <a:p>
            <a:r>
              <a:rPr lang="en-US" dirty="0"/>
              <a:t>Step 3 continued: views.py</a:t>
            </a:r>
          </a:p>
        </p:txBody>
      </p:sp>
      <p:sp>
        <p:nvSpPr>
          <p:cNvPr id="7" name="TextBox 6">
            <a:extLst>
              <a:ext uri="{FF2B5EF4-FFF2-40B4-BE49-F238E27FC236}">
                <a16:creationId xmlns:a16="http://schemas.microsoft.com/office/drawing/2014/main" id="{A7D35E9D-0E79-4B93-B749-36D7EC3E39E4}"/>
              </a:ext>
            </a:extLst>
          </p:cNvPr>
          <p:cNvSpPr txBox="1"/>
          <p:nvPr/>
        </p:nvSpPr>
        <p:spPr>
          <a:xfrm>
            <a:off x="900332" y="1385668"/>
            <a:ext cx="9090950" cy="369332"/>
          </a:xfrm>
          <a:prstGeom prst="rect">
            <a:avLst/>
          </a:prstGeom>
          <a:noFill/>
        </p:spPr>
        <p:txBody>
          <a:bodyPr wrap="none" rtlCol="0">
            <a:spAutoFit/>
          </a:bodyPr>
          <a:lstStyle/>
          <a:p>
            <a:r>
              <a:rPr lang="en-US" dirty="0" err="1"/>
              <a:t>Djano</a:t>
            </a:r>
            <a:r>
              <a:rPr lang="en-US" dirty="0"/>
              <a:t> views.py creates the functions that render the json data files into the UI tables.</a:t>
            </a:r>
          </a:p>
        </p:txBody>
      </p:sp>
      <p:pic>
        <p:nvPicPr>
          <p:cNvPr id="9" name="Picture 8">
            <a:extLst>
              <a:ext uri="{FF2B5EF4-FFF2-40B4-BE49-F238E27FC236}">
                <a16:creationId xmlns:a16="http://schemas.microsoft.com/office/drawing/2014/main" id="{7C29DD78-BD45-4308-AB04-693C1F81D863}"/>
              </a:ext>
            </a:extLst>
          </p:cNvPr>
          <p:cNvPicPr>
            <a:picLocks noChangeAspect="1"/>
          </p:cNvPicPr>
          <p:nvPr/>
        </p:nvPicPr>
        <p:blipFill>
          <a:blip r:embed="rId2"/>
          <a:stretch>
            <a:fillRect/>
          </a:stretch>
        </p:blipFill>
        <p:spPr>
          <a:xfrm>
            <a:off x="2675286" y="1755000"/>
            <a:ext cx="4452793" cy="5103000"/>
          </a:xfrm>
          <a:prstGeom prst="rect">
            <a:avLst/>
          </a:prstGeom>
        </p:spPr>
      </p:pic>
    </p:spTree>
    <p:extLst>
      <p:ext uri="{BB962C8B-B14F-4D97-AF65-F5344CB8AC3E}">
        <p14:creationId xmlns:p14="http://schemas.microsoft.com/office/powerpoint/2010/main" val="6712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99993-9388-4DE3-9E89-405787A5569F}"/>
              </a:ext>
            </a:extLst>
          </p:cNvPr>
          <p:cNvSpPr>
            <a:spLocks noGrp="1"/>
          </p:cNvSpPr>
          <p:nvPr>
            <p:ph type="title"/>
          </p:nvPr>
        </p:nvSpPr>
        <p:spPr/>
        <p:txBody>
          <a:bodyPr/>
          <a:lstStyle/>
          <a:p>
            <a:r>
              <a:rPr lang="en-US" dirty="0"/>
              <a:t>Step 3 continued: urls.py</a:t>
            </a:r>
          </a:p>
        </p:txBody>
      </p:sp>
      <p:pic>
        <p:nvPicPr>
          <p:cNvPr id="5" name="Content Placeholder 4">
            <a:extLst>
              <a:ext uri="{FF2B5EF4-FFF2-40B4-BE49-F238E27FC236}">
                <a16:creationId xmlns:a16="http://schemas.microsoft.com/office/drawing/2014/main" id="{FB955511-C791-4C16-8F96-C6C8135D8C9E}"/>
              </a:ext>
            </a:extLst>
          </p:cNvPr>
          <p:cNvPicPr>
            <a:picLocks noGrp="1" noChangeAspect="1"/>
          </p:cNvPicPr>
          <p:nvPr>
            <p:ph idx="1"/>
          </p:nvPr>
        </p:nvPicPr>
        <p:blipFill>
          <a:blip r:embed="rId2"/>
          <a:stretch>
            <a:fillRect/>
          </a:stretch>
        </p:blipFill>
        <p:spPr>
          <a:xfrm>
            <a:off x="677333" y="1930400"/>
            <a:ext cx="3708259" cy="4927600"/>
          </a:xfrm>
          <a:prstGeom prst="rect">
            <a:avLst/>
          </a:prstGeom>
        </p:spPr>
      </p:pic>
      <p:sp>
        <p:nvSpPr>
          <p:cNvPr id="4" name="TextBox 3">
            <a:extLst>
              <a:ext uri="{FF2B5EF4-FFF2-40B4-BE49-F238E27FC236}">
                <a16:creationId xmlns:a16="http://schemas.microsoft.com/office/drawing/2014/main" id="{52503E3C-DB2A-4F59-A830-A62853746813}"/>
              </a:ext>
            </a:extLst>
          </p:cNvPr>
          <p:cNvSpPr txBox="1"/>
          <p:nvPr/>
        </p:nvSpPr>
        <p:spPr>
          <a:xfrm>
            <a:off x="677334" y="1519311"/>
            <a:ext cx="8737135" cy="276999"/>
          </a:xfrm>
          <a:prstGeom prst="rect">
            <a:avLst/>
          </a:prstGeom>
          <a:noFill/>
        </p:spPr>
        <p:txBody>
          <a:bodyPr wrap="none" rtlCol="0">
            <a:spAutoFit/>
          </a:bodyPr>
          <a:lstStyle/>
          <a:p>
            <a:r>
              <a:rPr lang="en-US" sz="1200" dirty="0"/>
              <a:t>There are two urls.py in Django REST framework that concern themselves with routing the data between the DB and the UI.</a:t>
            </a:r>
          </a:p>
        </p:txBody>
      </p:sp>
      <p:pic>
        <p:nvPicPr>
          <p:cNvPr id="3" name="Picture 2">
            <a:extLst>
              <a:ext uri="{FF2B5EF4-FFF2-40B4-BE49-F238E27FC236}">
                <a16:creationId xmlns:a16="http://schemas.microsoft.com/office/drawing/2014/main" id="{C4157212-8629-43EB-97F4-976F29608BB2}"/>
              </a:ext>
            </a:extLst>
          </p:cNvPr>
          <p:cNvPicPr>
            <a:picLocks noChangeAspect="1"/>
          </p:cNvPicPr>
          <p:nvPr/>
        </p:nvPicPr>
        <p:blipFill>
          <a:blip r:embed="rId3"/>
          <a:stretch>
            <a:fillRect/>
          </a:stretch>
        </p:blipFill>
        <p:spPr>
          <a:xfrm>
            <a:off x="4721865" y="2152650"/>
            <a:ext cx="4448311" cy="3429000"/>
          </a:xfrm>
          <a:prstGeom prst="rect">
            <a:avLst/>
          </a:prstGeom>
        </p:spPr>
      </p:pic>
    </p:spTree>
    <p:extLst>
      <p:ext uri="{BB962C8B-B14F-4D97-AF65-F5344CB8AC3E}">
        <p14:creationId xmlns:p14="http://schemas.microsoft.com/office/powerpoint/2010/main" val="424995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D6FB-E8CF-48F8-9EEB-1F7CC2095AFB}"/>
              </a:ext>
            </a:extLst>
          </p:cNvPr>
          <p:cNvSpPr>
            <a:spLocks noGrp="1"/>
          </p:cNvSpPr>
          <p:nvPr>
            <p:ph type="title"/>
          </p:nvPr>
        </p:nvSpPr>
        <p:spPr/>
        <p:txBody>
          <a:bodyPr/>
          <a:lstStyle/>
          <a:p>
            <a:r>
              <a:rPr lang="en-US" dirty="0"/>
              <a:t>Step 3 continued: apps.py</a:t>
            </a:r>
          </a:p>
        </p:txBody>
      </p:sp>
      <p:sp>
        <p:nvSpPr>
          <p:cNvPr id="5" name="TextBox 4">
            <a:extLst>
              <a:ext uri="{FF2B5EF4-FFF2-40B4-BE49-F238E27FC236}">
                <a16:creationId xmlns:a16="http://schemas.microsoft.com/office/drawing/2014/main" id="{F3F1FB53-2A0A-4AA4-8539-BF4F305361D8}"/>
              </a:ext>
            </a:extLst>
          </p:cNvPr>
          <p:cNvSpPr txBox="1"/>
          <p:nvPr/>
        </p:nvSpPr>
        <p:spPr>
          <a:xfrm>
            <a:off x="822960" y="1406769"/>
            <a:ext cx="8058616" cy="369332"/>
          </a:xfrm>
          <a:prstGeom prst="rect">
            <a:avLst/>
          </a:prstGeom>
          <a:noFill/>
        </p:spPr>
        <p:txBody>
          <a:bodyPr wrap="none" rtlCol="0">
            <a:spAutoFit/>
          </a:bodyPr>
          <a:lstStyle/>
          <a:p>
            <a:r>
              <a:rPr lang="en-US" dirty="0"/>
              <a:t>Django apps.py holds the information about the apps created by settings.py.</a:t>
            </a:r>
          </a:p>
        </p:txBody>
      </p:sp>
      <p:pic>
        <p:nvPicPr>
          <p:cNvPr id="7" name="Picture 6">
            <a:extLst>
              <a:ext uri="{FF2B5EF4-FFF2-40B4-BE49-F238E27FC236}">
                <a16:creationId xmlns:a16="http://schemas.microsoft.com/office/drawing/2014/main" id="{7FB486A5-45EA-43C1-BCF6-F1B3183B506C}"/>
              </a:ext>
            </a:extLst>
          </p:cNvPr>
          <p:cNvPicPr>
            <a:picLocks noChangeAspect="1"/>
          </p:cNvPicPr>
          <p:nvPr/>
        </p:nvPicPr>
        <p:blipFill>
          <a:blip r:embed="rId2"/>
          <a:stretch>
            <a:fillRect/>
          </a:stretch>
        </p:blipFill>
        <p:spPr>
          <a:xfrm>
            <a:off x="1649506" y="1776100"/>
            <a:ext cx="6589861" cy="5081899"/>
          </a:xfrm>
          <a:prstGeom prst="rect">
            <a:avLst/>
          </a:prstGeom>
        </p:spPr>
      </p:pic>
    </p:spTree>
    <p:extLst>
      <p:ext uri="{BB962C8B-B14F-4D97-AF65-F5344CB8AC3E}">
        <p14:creationId xmlns:p14="http://schemas.microsoft.com/office/powerpoint/2010/main" val="304248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200E-95F9-4C44-9E5F-5B34A84F255C}"/>
              </a:ext>
            </a:extLst>
          </p:cNvPr>
          <p:cNvSpPr>
            <a:spLocks noGrp="1"/>
          </p:cNvSpPr>
          <p:nvPr>
            <p:ph type="title"/>
          </p:nvPr>
        </p:nvSpPr>
        <p:spPr/>
        <p:txBody>
          <a:bodyPr/>
          <a:lstStyle/>
          <a:p>
            <a:r>
              <a:rPr lang="en-US" dirty="0"/>
              <a:t>Step 3 continued: base.html</a:t>
            </a:r>
          </a:p>
        </p:txBody>
      </p:sp>
      <p:pic>
        <p:nvPicPr>
          <p:cNvPr id="5" name="Content Placeholder 4">
            <a:extLst>
              <a:ext uri="{FF2B5EF4-FFF2-40B4-BE49-F238E27FC236}">
                <a16:creationId xmlns:a16="http://schemas.microsoft.com/office/drawing/2014/main" id="{D2D43AE4-9B35-4041-BEF0-0AC0AA7108B5}"/>
              </a:ext>
            </a:extLst>
          </p:cNvPr>
          <p:cNvPicPr>
            <a:picLocks noGrp="1" noChangeAspect="1"/>
          </p:cNvPicPr>
          <p:nvPr>
            <p:ph idx="1"/>
          </p:nvPr>
        </p:nvPicPr>
        <p:blipFill>
          <a:blip r:embed="rId2"/>
          <a:stretch>
            <a:fillRect/>
          </a:stretch>
        </p:blipFill>
        <p:spPr>
          <a:xfrm>
            <a:off x="808892" y="1930400"/>
            <a:ext cx="3708259" cy="4927600"/>
          </a:xfrm>
          <a:prstGeom prst="rect">
            <a:avLst/>
          </a:prstGeom>
        </p:spPr>
      </p:pic>
      <p:sp>
        <p:nvSpPr>
          <p:cNvPr id="4" name="TextBox 3">
            <a:extLst>
              <a:ext uri="{FF2B5EF4-FFF2-40B4-BE49-F238E27FC236}">
                <a16:creationId xmlns:a16="http://schemas.microsoft.com/office/drawing/2014/main" id="{B74925A0-4AA8-4D4E-96F8-7BD1D4B02234}"/>
              </a:ext>
            </a:extLst>
          </p:cNvPr>
          <p:cNvSpPr txBox="1"/>
          <p:nvPr/>
        </p:nvSpPr>
        <p:spPr>
          <a:xfrm>
            <a:off x="808893" y="1413803"/>
            <a:ext cx="8743070" cy="461665"/>
          </a:xfrm>
          <a:prstGeom prst="rect">
            <a:avLst/>
          </a:prstGeom>
          <a:noFill/>
        </p:spPr>
        <p:txBody>
          <a:bodyPr wrap="square" rtlCol="0">
            <a:spAutoFit/>
          </a:bodyPr>
          <a:lstStyle/>
          <a:p>
            <a:r>
              <a:rPr lang="en-US" sz="1200" dirty="0"/>
              <a:t>The main HTML file within the Django framework that holds the metadata and contains the connective code to the body and static files.</a:t>
            </a:r>
          </a:p>
        </p:txBody>
      </p:sp>
      <p:pic>
        <p:nvPicPr>
          <p:cNvPr id="6" name="Picture 5">
            <a:extLst>
              <a:ext uri="{FF2B5EF4-FFF2-40B4-BE49-F238E27FC236}">
                <a16:creationId xmlns:a16="http://schemas.microsoft.com/office/drawing/2014/main" id="{7F128A37-ACB6-48C8-877F-C5A77C4192D6}"/>
              </a:ext>
            </a:extLst>
          </p:cNvPr>
          <p:cNvPicPr>
            <a:picLocks noChangeAspect="1"/>
          </p:cNvPicPr>
          <p:nvPr/>
        </p:nvPicPr>
        <p:blipFill>
          <a:blip r:embed="rId3"/>
          <a:stretch>
            <a:fillRect/>
          </a:stretch>
        </p:blipFill>
        <p:spPr>
          <a:xfrm>
            <a:off x="4517151" y="1930400"/>
            <a:ext cx="3708259" cy="4921539"/>
          </a:xfrm>
          <a:prstGeom prst="rect">
            <a:avLst/>
          </a:prstGeom>
        </p:spPr>
      </p:pic>
      <p:pic>
        <p:nvPicPr>
          <p:cNvPr id="7" name="Picture 6">
            <a:extLst>
              <a:ext uri="{FF2B5EF4-FFF2-40B4-BE49-F238E27FC236}">
                <a16:creationId xmlns:a16="http://schemas.microsoft.com/office/drawing/2014/main" id="{895AB211-F259-4F05-846C-2910549DB39E}"/>
              </a:ext>
            </a:extLst>
          </p:cNvPr>
          <p:cNvPicPr>
            <a:picLocks noChangeAspect="1"/>
          </p:cNvPicPr>
          <p:nvPr/>
        </p:nvPicPr>
        <p:blipFill>
          <a:blip r:embed="rId4"/>
          <a:stretch>
            <a:fillRect/>
          </a:stretch>
        </p:blipFill>
        <p:spPr>
          <a:xfrm>
            <a:off x="8225410" y="4982533"/>
            <a:ext cx="3746941" cy="1859593"/>
          </a:xfrm>
          <a:prstGeom prst="rect">
            <a:avLst/>
          </a:prstGeom>
        </p:spPr>
      </p:pic>
    </p:spTree>
    <p:extLst>
      <p:ext uri="{BB962C8B-B14F-4D97-AF65-F5344CB8AC3E}">
        <p14:creationId xmlns:p14="http://schemas.microsoft.com/office/powerpoint/2010/main" val="422308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9" name="Rectangle 58">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72">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Shape 74">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0C44D598-F2E5-4254-AE3D-461844CF625C}"/>
              </a:ext>
            </a:extLst>
          </p:cNvPr>
          <p:cNvSpPr>
            <a:spLocks noGrp="1"/>
          </p:cNvSpPr>
          <p:nvPr>
            <p:ph type="title"/>
          </p:nvPr>
        </p:nvSpPr>
        <p:spPr>
          <a:xfrm>
            <a:off x="7181723" y="132274"/>
            <a:ext cx="4512989" cy="3105185"/>
          </a:xfrm>
        </p:spPr>
        <p:txBody>
          <a:bodyPr anchor="ctr">
            <a:noAutofit/>
          </a:bodyPr>
          <a:lstStyle/>
          <a:p>
            <a:pPr algn="ctr">
              <a:lnSpc>
                <a:spcPct val="90000"/>
              </a:lnSpc>
            </a:pPr>
            <a:r>
              <a:rPr lang="en-US" sz="3200" dirty="0">
                <a:solidFill>
                  <a:srgbClr val="FFFFFF"/>
                </a:solidFill>
              </a:rPr>
              <a:t>Fresh food, </a:t>
            </a:r>
            <a:r>
              <a:rPr lang="en-US" sz="3200">
                <a:solidFill>
                  <a:srgbClr val="FFFFFF"/>
                </a:solidFill>
              </a:rPr>
              <a:t>produced by </a:t>
            </a:r>
            <a:r>
              <a:rPr lang="en-US" sz="3200" dirty="0">
                <a:solidFill>
                  <a:srgbClr val="FFFFFF"/>
                </a:solidFill>
              </a:rPr>
              <a:t>indoor vertical farms, delivered to local markets with next to zero food waste, at minimal cost, with maximum fuel savings.</a:t>
            </a:r>
          </a:p>
        </p:txBody>
      </p:sp>
      <p:pic>
        <p:nvPicPr>
          <p:cNvPr id="52" name="Picture 51" descr="Diagram&#10;&#10;Description automatically generated">
            <a:extLst>
              <a:ext uri="{FF2B5EF4-FFF2-40B4-BE49-F238E27FC236}">
                <a16:creationId xmlns:a16="http://schemas.microsoft.com/office/drawing/2014/main" id="{F14C164B-7764-4B51-A760-CCA63A541960}"/>
              </a:ext>
            </a:extLst>
          </p:cNvPr>
          <p:cNvPicPr/>
          <p:nvPr/>
        </p:nvPicPr>
        <p:blipFill>
          <a:blip r:embed="rId2"/>
          <a:stretch>
            <a:fillRect/>
          </a:stretch>
        </p:blipFill>
        <p:spPr>
          <a:xfrm>
            <a:off x="974138" y="1168399"/>
            <a:ext cx="3422999" cy="4610101"/>
          </a:xfrm>
          <a:prstGeom prst="rect">
            <a:avLst/>
          </a:prstGeom>
        </p:spPr>
      </p:pic>
      <p:sp>
        <p:nvSpPr>
          <p:cNvPr id="10" name="Content Placeholder 9">
            <a:extLst>
              <a:ext uri="{FF2B5EF4-FFF2-40B4-BE49-F238E27FC236}">
                <a16:creationId xmlns:a16="http://schemas.microsoft.com/office/drawing/2014/main" id="{F00F9CC9-31B6-4D27-B1FB-E5FE231209A4}"/>
              </a:ext>
            </a:extLst>
          </p:cNvPr>
          <p:cNvSpPr>
            <a:spLocks noGrp="1"/>
          </p:cNvSpPr>
          <p:nvPr>
            <p:ph idx="1"/>
          </p:nvPr>
        </p:nvSpPr>
        <p:spPr>
          <a:xfrm>
            <a:off x="7181724" y="3835854"/>
            <a:ext cx="4512988" cy="1117146"/>
          </a:xfrm>
        </p:spPr>
        <p:txBody>
          <a:bodyPr anchor="t">
            <a:normAutofit/>
          </a:bodyPr>
          <a:lstStyle/>
          <a:p>
            <a:pPr algn="ctr"/>
            <a:r>
              <a:rPr lang="en-US" sz="5400" dirty="0">
                <a:solidFill>
                  <a:srgbClr val="FFFFFF"/>
                </a:solidFill>
                <a:latin typeface="Elephant" panose="02020904090505020303" pitchFamily="18" charset="0"/>
              </a:rPr>
              <a:t>Expeditor</a:t>
            </a:r>
          </a:p>
          <a:p>
            <a:endParaRPr lang="en-US" dirty="0">
              <a:solidFill>
                <a:srgbClr val="FFFFFF"/>
              </a:solidFill>
              <a:latin typeface="Eras Bold ITC" panose="020B0907030504020204" pitchFamily="34" charset="0"/>
            </a:endParaRPr>
          </a:p>
        </p:txBody>
      </p:sp>
    </p:spTree>
    <p:extLst>
      <p:ext uri="{BB962C8B-B14F-4D97-AF65-F5344CB8AC3E}">
        <p14:creationId xmlns:p14="http://schemas.microsoft.com/office/powerpoint/2010/main" val="3345446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534D-FE40-435B-B41D-F28410461E9A}"/>
              </a:ext>
            </a:extLst>
          </p:cNvPr>
          <p:cNvSpPr>
            <a:spLocks noGrp="1"/>
          </p:cNvSpPr>
          <p:nvPr>
            <p:ph type="title"/>
          </p:nvPr>
        </p:nvSpPr>
        <p:spPr/>
        <p:txBody>
          <a:bodyPr/>
          <a:lstStyle/>
          <a:p>
            <a:r>
              <a:rPr lang="en-US" dirty="0"/>
              <a:t>Step 3 continued: Index.html</a:t>
            </a:r>
          </a:p>
        </p:txBody>
      </p:sp>
      <p:sp>
        <p:nvSpPr>
          <p:cNvPr id="4" name="TextBox 3">
            <a:extLst>
              <a:ext uri="{FF2B5EF4-FFF2-40B4-BE49-F238E27FC236}">
                <a16:creationId xmlns:a16="http://schemas.microsoft.com/office/drawing/2014/main" id="{83477AF0-9ACD-4D87-B0F0-3B383E952A8D}"/>
              </a:ext>
            </a:extLst>
          </p:cNvPr>
          <p:cNvSpPr txBox="1"/>
          <p:nvPr/>
        </p:nvSpPr>
        <p:spPr>
          <a:xfrm>
            <a:off x="815926" y="1392702"/>
            <a:ext cx="5751896" cy="276999"/>
          </a:xfrm>
          <a:prstGeom prst="rect">
            <a:avLst/>
          </a:prstGeom>
          <a:noFill/>
        </p:spPr>
        <p:txBody>
          <a:bodyPr wrap="none" rtlCol="0">
            <a:spAutoFit/>
          </a:bodyPr>
          <a:lstStyle/>
          <a:p>
            <a:r>
              <a:rPr lang="en-US" sz="1200" dirty="0"/>
              <a:t>The Django file that holds the body of the html code and connects to base.html.</a:t>
            </a:r>
          </a:p>
        </p:txBody>
      </p:sp>
      <p:pic>
        <p:nvPicPr>
          <p:cNvPr id="10" name="Picture 9">
            <a:extLst>
              <a:ext uri="{FF2B5EF4-FFF2-40B4-BE49-F238E27FC236}">
                <a16:creationId xmlns:a16="http://schemas.microsoft.com/office/drawing/2014/main" id="{40F4740D-64E4-4E1C-99E6-52A0BEFC22AE}"/>
              </a:ext>
            </a:extLst>
          </p:cNvPr>
          <p:cNvPicPr>
            <a:picLocks noChangeAspect="1"/>
          </p:cNvPicPr>
          <p:nvPr/>
        </p:nvPicPr>
        <p:blipFill>
          <a:blip r:embed="rId2"/>
          <a:stretch>
            <a:fillRect/>
          </a:stretch>
        </p:blipFill>
        <p:spPr>
          <a:xfrm>
            <a:off x="2698418" y="1669701"/>
            <a:ext cx="3984518" cy="5188299"/>
          </a:xfrm>
          <a:prstGeom prst="rect">
            <a:avLst/>
          </a:prstGeom>
        </p:spPr>
      </p:pic>
    </p:spTree>
    <p:extLst>
      <p:ext uri="{BB962C8B-B14F-4D97-AF65-F5344CB8AC3E}">
        <p14:creationId xmlns:p14="http://schemas.microsoft.com/office/powerpoint/2010/main" val="1247080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1EE592A-BB8C-4E56-8D8B-2F7341E1F556}"/>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Django server cmd interface</a:t>
            </a:r>
          </a:p>
        </p:txBody>
      </p:sp>
      <p:sp>
        <p:nvSpPr>
          <p:cNvPr id="21" name="Isosceles Triangle 20">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4A4A5188-B109-4C37-AA9E-936AF806CCF5}"/>
              </a:ext>
            </a:extLst>
          </p:cNvPr>
          <p:cNvPicPr>
            <a:picLocks noGrp="1" noChangeAspect="1"/>
          </p:cNvPicPr>
          <p:nvPr>
            <p:ph idx="1"/>
          </p:nvPr>
        </p:nvPicPr>
        <p:blipFill>
          <a:blip r:embed="rId2"/>
          <a:stretch>
            <a:fillRect/>
          </a:stretch>
        </p:blipFill>
        <p:spPr>
          <a:xfrm>
            <a:off x="888603" y="1646717"/>
            <a:ext cx="4887354" cy="3564565"/>
          </a:xfrm>
          <a:prstGeom prst="rect">
            <a:avLst/>
          </a:prstGeom>
        </p:spPr>
      </p:pic>
    </p:spTree>
    <p:extLst>
      <p:ext uri="{BB962C8B-B14F-4D97-AF65-F5344CB8AC3E}">
        <p14:creationId xmlns:p14="http://schemas.microsoft.com/office/powerpoint/2010/main" val="2474852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A92B-E2E0-48C0-B59F-311B18DF88D0}"/>
              </a:ext>
            </a:extLst>
          </p:cNvPr>
          <p:cNvSpPr>
            <a:spLocks noGrp="1"/>
          </p:cNvSpPr>
          <p:nvPr>
            <p:ph type="title"/>
          </p:nvPr>
        </p:nvSpPr>
        <p:spPr/>
        <p:txBody>
          <a:bodyPr/>
          <a:lstStyle/>
          <a:p>
            <a:r>
              <a:rPr lang="en-US" dirty="0"/>
              <a:t>Step 4: Supermarket and </a:t>
            </a:r>
            <a:r>
              <a:rPr lang="en-US" dirty="0" err="1"/>
              <a:t>Resturant</a:t>
            </a:r>
            <a:r>
              <a:rPr lang="en-US" dirty="0"/>
              <a:t> UI</a:t>
            </a:r>
          </a:p>
        </p:txBody>
      </p:sp>
      <p:pic>
        <p:nvPicPr>
          <p:cNvPr id="9" name="Picture 8">
            <a:extLst>
              <a:ext uri="{FF2B5EF4-FFF2-40B4-BE49-F238E27FC236}">
                <a16:creationId xmlns:a16="http://schemas.microsoft.com/office/drawing/2014/main" id="{C1A5BC53-9E2E-45E4-8C2F-7F33742DA419}"/>
              </a:ext>
            </a:extLst>
          </p:cNvPr>
          <p:cNvPicPr>
            <a:picLocks noChangeAspect="1"/>
          </p:cNvPicPr>
          <p:nvPr/>
        </p:nvPicPr>
        <p:blipFill>
          <a:blip r:embed="rId2"/>
          <a:stretch>
            <a:fillRect/>
          </a:stretch>
        </p:blipFill>
        <p:spPr>
          <a:xfrm>
            <a:off x="200025" y="1351954"/>
            <a:ext cx="9848850" cy="5050974"/>
          </a:xfrm>
          <a:prstGeom prst="rect">
            <a:avLst/>
          </a:prstGeom>
        </p:spPr>
      </p:pic>
    </p:spTree>
    <p:extLst>
      <p:ext uri="{BB962C8B-B14F-4D97-AF65-F5344CB8AC3E}">
        <p14:creationId xmlns:p14="http://schemas.microsoft.com/office/powerpoint/2010/main" val="2412484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E8A7-F989-4D3B-8377-F73B28E7C2F9}"/>
              </a:ext>
            </a:extLst>
          </p:cNvPr>
          <p:cNvSpPr>
            <a:spLocks noGrp="1"/>
          </p:cNvSpPr>
          <p:nvPr>
            <p:ph type="title"/>
          </p:nvPr>
        </p:nvSpPr>
        <p:spPr>
          <a:xfrm>
            <a:off x="675065" y="609600"/>
            <a:ext cx="2930518" cy="1320800"/>
          </a:xfrm>
        </p:spPr>
        <p:txBody>
          <a:bodyPr vert="horz" lIns="91440" tIns="45720" rIns="91440" bIns="45720" rtlCol="0" anchor="ctr">
            <a:normAutofit/>
          </a:bodyPr>
          <a:lstStyle/>
          <a:p>
            <a:pPr>
              <a:lnSpc>
                <a:spcPct val="90000"/>
              </a:lnSpc>
            </a:pPr>
            <a:r>
              <a:rPr lang="en-US" sz="3100"/>
              <a:t>Step 5: Distance Matrix</a:t>
            </a:r>
          </a:p>
        </p:txBody>
      </p:sp>
      <p:sp>
        <p:nvSpPr>
          <p:cNvPr id="6" name="TextBox 5">
            <a:extLst>
              <a:ext uri="{FF2B5EF4-FFF2-40B4-BE49-F238E27FC236}">
                <a16:creationId xmlns:a16="http://schemas.microsoft.com/office/drawing/2014/main" id="{05AD478B-7599-4640-A28F-FF7A27787119}"/>
              </a:ext>
            </a:extLst>
          </p:cNvPr>
          <p:cNvSpPr txBox="1"/>
          <p:nvPr/>
        </p:nvSpPr>
        <p:spPr>
          <a:xfrm>
            <a:off x="671361" y="2160589"/>
            <a:ext cx="2930517"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Calculates the distance between the producers and suppliers</a:t>
            </a:r>
          </a:p>
        </p:txBody>
      </p:sp>
      <p:pic>
        <p:nvPicPr>
          <p:cNvPr id="3" name="Picture 2">
            <a:extLst>
              <a:ext uri="{FF2B5EF4-FFF2-40B4-BE49-F238E27FC236}">
                <a16:creationId xmlns:a16="http://schemas.microsoft.com/office/drawing/2014/main" id="{8880D763-1667-4E6A-B63A-8C746E71631A}"/>
              </a:ext>
            </a:extLst>
          </p:cNvPr>
          <p:cNvPicPr>
            <a:picLocks noChangeAspect="1"/>
          </p:cNvPicPr>
          <p:nvPr/>
        </p:nvPicPr>
        <p:blipFill>
          <a:blip r:embed="rId2"/>
          <a:stretch>
            <a:fillRect/>
          </a:stretch>
        </p:blipFill>
        <p:spPr>
          <a:xfrm>
            <a:off x="3854338" y="162156"/>
            <a:ext cx="5305596" cy="2219094"/>
          </a:xfrm>
          <a:prstGeom prst="rect">
            <a:avLst/>
          </a:prstGeom>
        </p:spPr>
      </p:pic>
      <p:pic>
        <p:nvPicPr>
          <p:cNvPr id="10" name="Picture 9">
            <a:extLst>
              <a:ext uri="{FF2B5EF4-FFF2-40B4-BE49-F238E27FC236}">
                <a16:creationId xmlns:a16="http://schemas.microsoft.com/office/drawing/2014/main" id="{7DD3FE76-DA8C-41D1-AB6B-717E0B96131A}"/>
              </a:ext>
            </a:extLst>
          </p:cNvPr>
          <p:cNvPicPr>
            <a:picLocks noChangeAspect="1"/>
          </p:cNvPicPr>
          <p:nvPr/>
        </p:nvPicPr>
        <p:blipFill>
          <a:blip r:embed="rId3"/>
          <a:stretch>
            <a:fillRect/>
          </a:stretch>
        </p:blipFill>
        <p:spPr>
          <a:xfrm>
            <a:off x="3851272" y="2381250"/>
            <a:ext cx="5308662" cy="2219094"/>
          </a:xfrm>
          <a:prstGeom prst="rect">
            <a:avLst/>
          </a:prstGeom>
        </p:spPr>
      </p:pic>
      <p:pic>
        <p:nvPicPr>
          <p:cNvPr id="11" name="Picture 10">
            <a:extLst>
              <a:ext uri="{FF2B5EF4-FFF2-40B4-BE49-F238E27FC236}">
                <a16:creationId xmlns:a16="http://schemas.microsoft.com/office/drawing/2014/main" id="{75E23332-F953-4DDD-8999-37D500BF7F42}"/>
              </a:ext>
            </a:extLst>
          </p:cNvPr>
          <p:cNvPicPr>
            <a:picLocks noChangeAspect="1"/>
          </p:cNvPicPr>
          <p:nvPr/>
        </p:nvPicPr>
        <p:blipFill>
          <a:blip r:embed="rId4"/>
          <a:stretch>
            <a:fillRect/>
          </a:stretch>
        </p:blipFill>
        <p:spPr>
          <a:xfrm>
            <a:off x="3854338" y="4600344"/>
            <a:ext cx="5305596" cy="2222159"/>
          </a:xfrm>
          <a:prstGeom prst="rect">
            <a:avLst/>
          </a:prstGeom>
        </p:spPr>
      </p:pic>
      <p:sp>
        <p:nvSpPr>
          <p:cNvPr id="7" name="Rectangle 6">
            <a:extLst>
              <a:ext uri="{FF2B5EF4-FFF2-40B4-BE49-F238E27FC236}">
                <a16:creationId xmlns:a16="http://schemas.microsoft.com/office/drawing/2014/main" id="{8E85CF4A-3EAD-4ECB-A5FE-2A2298BA90C1}"/>
              </a:ext>
            </a:extLst>
          </p:cNvPr>
          <p:cNvSpPr/>
          <p:nvPr/>
        </p:nvSpPr>
        <p:spPr>
          <a:xfrm>
            <a:off x="4954810" y="3573481"/>
            <a:ext cx="1195754" cy="4571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C59E80-0BB8-414B-8930-448AF30241AE}"/>
              </a:ext>
            </a:extLst>
          </p:cNvPr>
          <p:cNvSpPr/>
          <p:nvPr/>
        </p:nvSpPr>
        <p:spPr>
          <a:xfrm>
            <a:off x="4954810" y="1354387"/>
            <a:ext cx="1195754" cy="4571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512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9039-CFA6-48EB-867D-930E47CBCBD7}"/>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a:t>Visual Basic for Applications code for distance matrix</a:t>
            </a:r>
            <a:endParaRPr lang="en-US" dirty="0"/>
          </a:p>
        </p:txBody>
      </p:sp>
      <p:sp>
        <p:nvSpPr>
          <p:cNvPr id="5" name="TextBox 4">
            <a:extLst>
              <a:ext uri="{FF2B5EF4-FFF2-40B4-BE49-F238E27FC236}">
                <a16:creationId xmlns:a16="http://schemas.microsoft.com/office/drawing/2014/main" id="{EAF94B5D-2251-43FB-8559-D014950C2829}"/>
              </a:ext>
            </a:extLst>
          </p:cNvPr>
          <p:cNvSpPr txBox="1"/>
          <p:nvPr/>
        </p:nvSpPr>
        <p:spPr>
          <a:xfrm>
            <a:off x="6336287" y="2160589"/>
            <a:ext cx="2934714"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Code to utilize the Bing Maps API and to populate the distance matrices</a:t>
            </a:r>
          </a:p>
        </p:txBody>
      </p:sp>
      <p:pic>
        <p:nvPicPr>
          <p:cNvPr id="7" name="Picture 6">
            <a:extLst>
              <a:ext uri="{FF2B5EF4-FFF2-40B4-BE49-F238E27FC236}">
                <a16:creationId xmlns:a16="http://schemas.microsoft.com/office/drawing/2014/main" id="{8EBFC270-DECB-461E-ADC6-E1BCBC56CA43}"/>
              </a:ext>
            </a:extLst>
          </p:cNvPr>
          <p:cNvPicPr>
            <a:picLocks noChangeAspect="1"/>
          </p:cNvPicPr>
          <p:nvPr/>
        </p:nvPicPr>
        <p:blipFill>
          <a:blip r:embed="rId2"/>
          <a:stretch>
            <a:fillRect/>
          </a:stretch>
        </p:blipFill>
        <p:spPr>
          <a:xfrm>
            <a:off x="405710" y="1892300"/>
            <a:ext cx="5756966" cy="4013331"/>
          </a:xfrm>
          <a:prstGeom prst="rect">
            <a:avLst/>
          </a:prstGeom>
        </p:spPr>
      </p:pic>
    </p:spTree>
    <p:extLst>
      <p:ext uri="{BB962C8B-B14F-4D97-AF65-F5344CB8AC3E}">
        <p14:creationId xmlns:p14="http://schemas.microsoft.com/office/powerpoint/2010/main" val="154609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Many question marks on black background">
            <a:extLst>
              <a:ext uri="{FF2B5EF4-FFF2-40B4-BE49-F238E27FC236}">
                <a16:creationId xmlns:a16="http://schemas.microsoft.com/office/drawing/2014/main" id="{A5908EEE-F13C-4C17-A211-2EF27CD6ED78}"/>
              </a:ext>
            </a:extLst>
          </p:cNvPr>
          <p:cNvPicPr>
            <a:picLocks noChangeAspect="1"/>
          </p:cNvPicPr>
          <p:nvPr/>
        </p:nvPicPr>
        <p:blipFill rotWithShape="1">
          <a:blip r:embed="rId2"/>
          <a:srcRect l="29534"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B462C64-0854-4BB4-9C11-609D17B3AD0F}"/>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Problems</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27812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7CDD816C-2EA8-42A8-A481-15D6E19721FE}"/>
              </a:ext>
            </a:extLst>
          </p:cNvPr>
          <p:cNvSpPr txBox="1"/>
          <p:nvPr/>
        </p:nvSpPr>
        <p:spPr>
          <a:xfrm>
            <a:off x="995621" y="1041009"/>
            <a:ext cx="7766936" cy="799698"/>
          </a:xfrm>
          <a:prstGeom prst="rect">
            <a:avLst/>
          </a:prstGeom>
        </p:spPr>
        <p:txBody>
          <a:bodyPr vert="horz" lIns="91440" tIns="45720" rIns="91440" bIns="45720" rtlCol="0" anchor="b">
            <a:normAutofit/>
          </a:bodyPr>
          <a:lstStyle/>
          <a:p>
            <a:pPr marL="171450" indent="-171450">
              <a:spcBef>
                <a:spcPct val="0"/>
              </a:spcBef>
              <a:spcAft>
                <a:spcPts val="600"/>
              </a:spcAft>
              <a:buFont typeface="Arial" panose="020B0604020202020204" pitchFamily="34" charset="0"/>
              <a:buChar char="•"/>
            </a:pPr>
            <a:endParaRPr lang="en-US" sz="1200" dirty="0">
              <a:solidFill>
                <a:schemeClr val="accent1"/>
              </a:solidFill>
              <a:latin typeface="+mj-lt"/>
              <a:ea typeface="+mj-ea"/>
              <a:cs typeface="+mj-cs"/>
            </a:endParaRPr>
          </a:p>
        </p:txBody>
      </p:sp>
      <p:sp>
        <p:nvSpPr>
          <p:cNvPr id="5" name="TextBox 4">
            <a:extLst>
              <a:ext uri="{FF2B5EF4-FFF2-40B4-BE49-F238E27FC236}">
                <a16:creationId xmlns:a16="http://schemas.microsoft.com/office/drawing/2014/main" id="{7441AC00-EE60-4C7F-A4E2-08F394784F03}"/>
              </a:ext>
            </a:extLst>
          </p:cNvPr>
          <p:cNvSpPr txBox="1"/>
          <p:nvPr/>
        </p:nvSpPr>
        <p:spPr>
          <a:xfrm>
            <a:off x="767672" y="1477341"/>
            <a:ext cx="8488729" cy="2492990"/>
          </a:xfrm>
          <a:prstGeom prst="rect">
            <a:avLst/>
          </a:prstGeom>
          <a:noFill/>
        </p:spPr>
        <p:txBody>
          <a:bodyPr wrap="square" rtlCol="0">
            <a:spAutoFit/>
          </a:bodyPr>
          <a:lstStyle/>
          <a:p>
            <a:r>
              <a:rPr lang="en-US" sz="1200" dirty="0"/>
              <a:t>	The biggest issue taken care of was getting the table to render all the data in the UI.  I did a work around after absolutely exhausting all possible avenues to fix the problem as is, even posting the problem in stack overflow which did not receive a response yet.  I did, however, identify the issue in part.  The query call only renders the last model in the models.py page.  I tried many ways to differentiate the queries without luck and this may present itself as a problem again in the future, but for now, with everything on one table as it should have been originally in hindsight, the problem is fixed.</a:t>
            </a:r>
          </a:p>
          <a:p>
            <a:r>
              <a:rPr lang="en-US" sz="1200" dirty="0"/>
              <a:t>	While writing the new python code I was stuck for a while on a ‘weakly…’ I forget exactly, but it wouldn’t fetch the value from a table. And I also kept getting an ‘unread…’ error that kept fetching a null value.  Those took more time than it should have to fix.</a:t>
            </a:r>
          </a:p>
          <a:p>
            <a:r>
              <a:rPr lang="en-US" sz="1200" dirty="0"/>
              <a:t>	The matrices were giving me values of distances of objects to themselves which made it harder to select and order them.  Eventually, I solved this but splitting one matrix into two without customer objects finding distances to themselves or other customers and only to suppliers.  I had to alter the </a:t>
            </a:r>
            <a:r>
              <a:rPr lang="en-US" sz="1200" dirty="0" err="1"/>
              <a:t>vb</a:t>
            </a:r>
            <a:r>
              <a:rPr lang="en-US" sz="1200" dirty="0"/>
              <a:t> code a bit and learn some new excel skills but now it computes, orders, and identifies vertical farm distances for the Expeditor script to use.</a:t>
            </a:r>
          </a:p>
        </p:txBody>
      </p:sp>
      <p:sp>
        <p:nvSpPr>
          <p:cNvPr id="6" name="TextBox 5">
            <a:extLst>
              <a:ext uri="{FF2B5EF4-FFF2-40B4-BE49-F238E27FC236}">
                <a16:creationId xmlns:a16="http://schemas.microsoft.com/office/drawing/2014/main" id="{E781DB2C-F9AE-4C83-84C0-C8376E104E59}"/>
              </a:ext>
            </a:extLst>
          </p:cNvPr>
          <p:cNvSpPr txBox="1"/>
          <p:nvPr/>
        </p:nvSpPr>
        <p:spPr>
          <a:xfrm>
            <a:off x="4308157" y="554005"/>
            <a:ext cx="1407758" cy="369332"/>
          </a:xfrm>
          <a:prstGeom prst="rect">
            <a:avLst/>
          </a:prstGeom>
          <a:noFill/>
        </p:spPr>
        <p:txBody>
          <a:bodyPr wrap="none" rtlCol="0">
            <a:spAutoFit/>
          </a:bodyPr>
          <a:lstStyle/>
          <a:p>
            <a:r>
              <a:rPr lang="en-US" dirty="0"/>
              <a:t>Fixed Issues</a:t>
            </a:r>
          </a:p>
        </p:txBody>
      </p:sp>
    </p:spTree>
    <p:extLst>
      <p:ext uri="{BB962C8B-B14F-4D97-AF65-F5344CB8AC3E}">
        <p14:creationId xmlns:p14="http://schemas.microsoft.com/office/powerpoint/2010/main" val="166429837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32942D-1733-4490-83A8-E976FA985256}"/>
              </a:ext>
            </a:extLst>
          </p:cNvPr>
          <p:cNvSpPr txBox="1"/>
          <p:nvPr/>
        </p:nvSpPr>
        <p:spPr>
          <a:xfrm>
            <a:off x="5536734" y="609600"/>
            <a:ext cx="3737268" cy="1320800"/>
          </a:xfrm>
          <a:prstGeom prst="rect">
            <a:avLst/>
          </a:prstGeom>
        </p:spPr>
        <p:txBody>
          <a:bodyPr vert="horz" lIns="91440" tIns="45720" rIns="91440" bIns="45720" rtlCol="0" anchor="t">
            <a:normAutofit/>
          </a:bodyPr>
          <a:lstStyle/>
          <a:p>
            <a:pPr>
              <a:spcBef>
                <a:spcPct val="0"/>
              </a:spcBef>
              <a:spcAft>
                <a:spcPts val="600"/>
              </a:spcAft>
            </a:pPr>
            <a:r>
              <a:rPr lang="en-US" sz="3600">
                <a:solidFill>
                  <a:schemeClr val="accent1"/>
                </a:solidFill>
                <a:latin typeface="+mj-lt"/>
                <a:ea typeface="+mj-ea"/>
                <a:cs typeface="+mj-cs"/>
              </a:rPr>
              <a:t>Outstanding Issues</a:t>
            </a:r>
          </a:p>
        </p:txBody>
      </p:sp>
      <p:sp>
        <p:nvSpPr>
          <p:cNvPr id="5" name="TextBox 4">
            <a:extLst>
              <a:ext uri="{FF2B5EF4-FFF2-40B4-BE49-F238E27FC236}">
                <a16:creationId xmlns:a16="http://schemas.microsoft.com/office/drawing/2014/main" id="{8DAA8C18-5DC3-497A-9C98-346740E45A51}"/>
              </a:ext>
            </a:extLst>
          </p:cNvPr>
          <p:cNvSpPr txBox="1"/>
          <p:nvPr/>
        </p:nvSpPr>
        <p:spPr>
          <a:xfrm>
            <a:off x="5209563" y="2160589"/>
            <a:ext cx="4064439"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	There are no current outstanding issues unresolved in this current build.  There will be more functionality added and scaling in the next build, but everything built currently works without flaw.</a:t>
            </a:r>
          </a:p>
        </p:txBody>
      </p:sp>
      <p:pic>
        <p:nvPicPr>
          <p:cNvPr id="22" name="Picture 21" descr="White puzzle with one red piece">
            <a:extLst>
              <a:ext uri="{FF2B5EF4-FFF2-40B4-BE49-F238E27FC236}">
                <a16:creationId xmlns:a16="http://schemas.microsoft.com/office/drawing/2014/main" id="{A4A08AB8-879F-4B64-B34B-E6B39EA305A4}"/>
              </a:ext>
            </a:extLst>
          </p:cNvPr>
          <p:cNvPicPr>
            <a:picLocks noChangeAspect="1"/>
          </p:cNvPicPr>
          <p:nvPr/>
        </p:nvPicPr>
        <p:blipFill rotWithShape="1">
          <a:blip r:embed="rId2"/>
          <a:srcRect l="28677" r="27073"/>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6" name="Isosceles Triangle 25">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850388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480E-8F18-44D9-B8CA-3E865DCD9D7C}"/>
              </a:ext>
            </a:extLst>
          </p:cNvPr>
          <p:cNvSpPr>
            <a:spLocks noGrp="1"/>
          </p:cNvSpPr>
          <p:nvPr>
            <p:ph type="title"/>
          </p:nvPr>
        </p:nvSpPr>
        <p:spPr>
          <a:xfrm>
            <a:off x="5536734" y="609600"/>
            <a:ext cx="3737268" cy="1320800"/>
          </a:xfrm>
        </p:spPr>
        <p:txBody>
          <a:bodyPr>
            <a:normAutofit/>
          </a:bodyPr>
          <a:lstStyle/>
          <a:p>
            <a:pPr algn="ctr"/>
            <a:r>
              <a:rPr lang="en-US" dirty="0"/>
              <a:t>What’s next?</a:t>
            </a:r>
          </a:p>
        </p:txBody>
      </p:sp>
      <p:sp>
        <p:nvSpPr>
          <p:cNvPr id="3" name="Content Placeholder 2">
            <a:extLst>
              <a:ext uri="{FF2B5EF4-FFF2-40B4-BE49-F238E27FC236}">
                <a16:creationId xmlns:a16="http://schemas.microsoft.com/office/drawing/2014/main" id="{4C307D85-1811-4A49-AE66-2F1E50F3728A}"/>
              </a:ext>
            </a:extLst>
          </p:cNvPr>
          <p:cNvSpPr>
            <a:spLocks noGrp="1"/>
          </p:cNvSpPr>
          <p:nvPr>
            <p:ph idx="1"/>
          </p:nvPr>
        </p:nvSpPr>
        <p:spPr>
          <a:xfrm>
            <a:off x="5209563" y="2160589"/>
            <a:ext cx="4064439" cy="3880773"/>
          </a:xfrm>
        </p:spPr>
        <p:txBody>
          <a:bodyPr>
            <a:normAutofit lnSpcReduction="10000"/>
          </a:bodyPr>
          <a:lstStyle/>
          <a:p>
            <a:pPr>
              <a:lnSpc>
                <a:spcPct val="90000"/>
              </a:lnSpc>
            </a:pPr>
            <a:r>
              <a:rPr lang="en-US" dirty="0"/>
              <a:t>Build 3 will see more tables added and scale increased as more customers and suppliers are added and transportation is introduced</a:t>
            </a:r>
          </a:p>
          <a:p>
            <a:pPr>
              <a:lnSpc>
                <a:spcPct val="90000"/>
              </a:lnSpc>
            </a:pPr>
            <a:r>
              <a:rPr lang="en-US" dirty="0"/>
              <a:t>A transportation selection process will be introduced</a:t>
            </a:r>
          </a:p>
          <a:p>
            <a:pPr>
              <a:lnSpc>
                <a:spcPct val="90000"/>
              </a:lnSpc>
            </a:pPr>
            <a:r>
              <a:rPr lang="en-US" dirty="0"/>
              <a:t>Confirmation functionality will be added, probably in the form of emails to customer and Boolean rows in databases</a:t>
            </a:r>
          </a:p>
          <a:p>
            <a:pPr>
              <a:lnSpc>
                <a:spcPct val="90000"/>
              </a:lnSpc>
            </a:pPr>
            <a:r>
              <a:rPr lang="en-US" dirty="0"/>
              <a:t>The UI’s design will be improved so that the table reads clearer, and an amend functionality will </a:t>
            </a:r>
            <a:r>
              <a:rPr lang="en-US"/>
              <a:t>be added</a:t>
            </a:r>
            <a:endParaRPr lang="en-US" dirty="0"/>
          </a:p>
        </p:txBody>
      </p:sp>
      <p:pic>
        <p:nvPicPr>
          <p:cNvPr id="5" name="Picture 4" descr="Computer script on a screen">
            <a:extLst>
              <a:ext uri="{FF2B5EF4-FFF2-40B4-BE49-F238E27FC236}">
                <a16:creationId xmlns:a16="http://schemas.microsoft.com/office/drawing/2014/main" id="{6C44B733-1E61-4611-9AF1-B3EC7131BECE}"/>
              </a:ext>
            </a:extLst>
          </p:cNvPr>
          <p:cNvPicPr>
            <a:picLocks noChangeAspect="1"/>
          </p:cNvPicPr>
          <p:nvPr/>
        </p:nvPicPr>
        <p:blipFill rotWithShape="1">
          <a:blip r:embed="rId2"/>
          <a:srcRect l="3859" r="4363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7345845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883BB65D-02EB-4FDC-8BC8-EA992F6C468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323274" y="51506"/>
            <a:ext cx="7619999" cy="4881437"/>
          </a:xfrm>
        </p:spPr>
      </p:pic>
      <p:sp>
        <p:nvSpPr>
          <p:cNvPr id="6" name="Title 5">
            <a:extLst>
              <a:ext uri="{FF2B5EF4-FFF2-40B4-BE49-F238E27FC236}">
                <a16:creationId xmlns:a16="http://schemas.microsoft.com/office/drawing/2014/main" id="{AB833D46-02B0-43BF-A7C7-E4BB8ED71534}"/>
              </a:ext>
            </a:extLst>
          </p:cNvPr>
          <p:cNvSpPr>
            <a:spLocks noGrp="1"/>
          </p:cNvSpPr>
          <p:nvPr>
            <p:ph type="title"/>
          </p:nvPr>
        </p:nvSpPr>
        <p:spPr>
          <a:xfrm>
            <a:off x="418716" y="5267046"/>
            <a:ext cx="7296732" cy="1320800"/>
          </a:xfrm>
        </p:spPr>
        <p:txBody>
          <a:bodyPr>
            <a:normAutofit fontScale="90000"/>
          </a:bodyPr>
          <a:lstStyle/>
          <a:p>
            <a:r>
              <a:rPr lang="en-US" dirty="0"/>
              <a:t>The Urban Stakeholders:</a:t>
            </a:r>
            <a:br>
              <a:rPr lang="en-US" dirty="0"/>
            </a:br>
            <a:r>
              <a:rPr lang="en-US" sz="2700" dirty="0"/>
              <a:t>Supermarkets, Restaurants, and their Customers</a:t>
            </a:r>
          </a:p>
        </p:txBody>
      </p:sp>
      <p:pic>
        <p:nvPicPr>
          <p:cNvPr id="14" name="Content Placeholder 13">
            <a:extLst>
              <a:ext uri="{FF2B5EF4-FFF2-40B4-BE49-F238E27FC236}">
                <a16:creationId xmlns:a16="http://schemas.microsoft.com/office/drawing/2014/main" id="{728DE145-968A-460A-9D76-8ADA384881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5448" y="3943007"/>
            <a:ext cx="4476552" cy="2978942"/>
          </a:xfrm>
        </p:spPr>
      </p:pic>
    </p:spTree>
    <p:extLst>
      <p:ext uri="{BB962C8B-B14F-4D97-AF65-F5344CB8AC3E}">
        <p14:creationId xmlns:p14="http://schemas.microsoft.com/office/powerpoint/2010/main" val="3643268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bal Infrastructure">
            <a:extLst>
              <a:ext uri="{FF2B5EF4-FFF2-40B4-BE49-F238E27FC236}">
                <a16:creationId xmlns:a16="http://schemas.microsoft.com/office/drawing/2014/main" id="{CFC64EF5-D959-44A1-8B47-6B1AF1D6D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chine Learning &amp; Data Science Certification Training Bundle | StackSocial">
            <a:extLst>
              <a:ext uri="{FF2B5EF4-FFF2-40B4-BE49-F238E27FC236}">
                <a16:creationId xmlns:a16="http://schemas.microsoft.com/office/drawing/2014/main" id="{AA266C79-56E9-454D-8583-B27AE83BB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64" y="1982754"/>
            <a:ext cx="4747491" cy="23737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obbstop.com">
            <a:extLst>
              <a:ext uri="{FF2B5EF4-FFF2-40B4-BE49-F238E27FC236}">
                <a16:creationId xmlns:a16="http://schemas.microsoft.com/office/drawing/2014/main" id="{B3896652-BB0D-4B90-8D6A-F8620F865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062" y="4314873"/>
            <a:ext cx="2585450" cy="19427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F72719-6781-448B-B605-F6F40A30CC8C}"/>
              </a:ext>
            </a:extLst>
          </p:cNvPr>
          <p:cNvSpPr txBox="1"/>
          <p:nvPr/>
        </p:nvSpPr>
        <p:spPr>
          <a:xfrm>
            <a:off x="6890152" y="4925470"/>
            <a:ext cx="964504" cy="369332"/>
          </a:xfrm>
          <a:prstGeom prst="rect">
            <a:avLst/>
          </a:prstGeom>
          <a:noFill/>
        </p:spPr>
        <p:txBody>
          <a:bodyPr wrap="square" rtlCol="0">
            <a:spAutoFit/>
          </a:bodyPr>
          <a:lstStyle/>
          <a:p>
            <a:r>
              <a:rPr lang="en-US" dirty="0">
                <a:solidFill>
                  <a:schemeClr val="bg1"/>
                </a:solidFill>
              </a:rPr>
              <a:t>&lt;html&gt;</a:t>
            </a:r>
          </a:p>
        </p:txBody>
      </p:sp>
      <p:sp>
        <p:nvSpPr>
          <p:cNvPr id="45" name="TextBox 44">
            <a:extLst>
              <a:ext uri="{FF2B5EF4-FFF2-40B4-BE49-F238E27FC236}">
                <a16:creationId xmlns:a16="http://schemas.microsoft.com/office/drawing/2014/main" id="{7B6CD186-1306-4EB8-90AC-58230EC5F1C9}"/>
              </a:ext>
            </a:extLst>
          </p:cNvPr>
          <p:cNvSpPr txBox="1"/>
          <p:nvPr/>
        </p:nvSpPr>
        <p:spPr>
          <a:xfrm>
            <a:off x="6642534" y="5716001"/>
            <a:ext cx="1454833" cy="369332"/>
          </a:xfrm>
          <a:prstGeom prst="rect">
            <a:avLst/>
          </a:prstGeom>
          <a:noFill/>
        </p:spPr>
        <p:txBody>
          <a:bodyPr wrap="square" rtlCol="0">
            <a:spAutoFit/>
          </a:bodyPr>
          <a:lstStyle/>
          <a:p>
            <a:r>
              <a:rPr lang="en-US" dirty="0">
                <a:solidFill>
                  <a:schemeClr val="bg1"/>
                </a:solidFill>
              </a:rPr>
              <a:t>&lt;</a:t>
            </a:r>
            <a:r>
              <a:rPr lang="en-US" dirty="0" err="1">
                <a:solidFill>
                  <a:schemeClr val="bg1"/>
                </a:solidFill>
              </a:rPr>
              <a:t>javascript</a:t>
            </a:r>
            <a:r>
              <a:rPr lang="en-US" dirty="0">
                <a:solidFill>
                  <a:schemeClr val="bg1"/>
                </a:solidFill>
              </a:rPr>
              <a:t>&gt;</a:t>
            </a:r>
          </a:p>
        </p:txBody>
      </p:sp>
      <p:sp>
        <p:nvSpPr>
          <p:cNvPr id="2" name="TextBox 1">
            <a:extLst>
              <a:ext uri="{FF2B5EF4-FFF2-40B4-BE49-F238E27FC236}">
                <a16:creationId xmlns:a16="http://schemas.microsoft.com/office/drawing/2014/main" id="{4B317874-75D2-41EF-857D-8702F7A1A1FB}"/>
              </a:ext>
            </a:extLst>
          </p:cNvPr>
          <p:cNvSpPr txBox="1"/>
          <p:nvPr/>
        </p:nvSpPr>
        <p:spPr>
          <a:xfrm>
            <a:off x="3638865" y="0"/>
            <a:ext cx="3731086" cy="707886"/>
          </a:xfrm>
          <a:prstGeom prst="rect">
            <a:avLst/>
          </a:prstGeom>
          <a:noFill/>
        </p:spPr>
        <p:txBody>
          <a:bodyPr wrap="none" rtlCol="0">
            <a:spAutoFit/>
          </a:bodyPr>
          <a:lstStyle/>
          <a:p>
            <a:r>
              <a:rPr lang="en-US" sz="4000" dirty="0">
                <a:solidFill>
                  <a:schemeClr val="bg1"/>
                </a:solidFill>
              </a:rPr>
              <a:t>The Technology</a:t>
            </a:r>
          </a:p>
        </p:txBody>
      </p:sp>
      <p:pic>
        <p:nvPicPr>
          <p:cNvPr id="9" name="Picture 8" descr="Logo&#10;&#10;Description automatically generated">
            <a:extLst>
              <a:ext uri="{FF2B5EF4-FFF2-40B4-BE49-F238E27FC236}">
                <a16:creationId xmlns:a16="http://schemas.microsoft.com/office/drawing/2014/main" id="{9944530A-5B53-4EEF-AE59-54FD89B51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4932" y="3597460"/>
            <a:ext cx="2267608" cy="2175164"/>
          </a:xfrm>
          <a:prstGeom prst="rect">
            <a:avLst/>
          </a:prstGeom>
        </p:spPr>
      </p:pic>
      <p:sp>
        <p:nvSpPr>
          <p:cNvPr id="10" name="TextBox 9">
            <a:extLst>
              <a:ext uri="{FF2B5EF4-FFF2-40B4-BE49-F238E27FC236}">
                <a16:creationId xmlns:a16="http://schemas.microsoft.com/office/drawing/2014/main" id="{C9FFF3E0-FF95-4C06-99A5-A0032A2C61BD}"/>
              </a:ext>
            </a:extLst>
          </p:cNvPr>
          <p:cNvSpPr txBox="1"/>
          <p:nvPr/>
        </p:nvSpPr>
        <p:spPr>
          <a:xfrm>
            <a:off x="1398008" y="3662871"/>
            <a:ext cx="1297278" cy="369332"/>
          </a:xfrm>
          <a:prstGeom prst="rect">
            <a:avLst/>
          </a:prstGeom>
          <a:noFill/>
        </p:spPr>
        <p:txBody>
          <a:bodyPr wrap="none" rtlCol="0">
            <a:spAutoFit/>
          </a:bodyPr>
          <a:lstStyle/>
          <a:p>
            <a:r>
              <a:rPr lang="en-US" dirty="0" err="1">
                <a:solidFill>
                  <a:schemeClr val="bg1"/>
                </a:solidFill>
              </a:rPr>
              <a:t>Tensorflow</a:t>
            </a:r>
            <a:endParaRPr lang="en-US" dirty="0">
              <a:solidFill>
                <a:schemeClr val="bg1"/>
              </a:solidFill>
            </a:endParaRPr>
          </a:p>
        </p:txBody>
      </p:sp>
      <p:sp>
        <p:nvSpPr>
          <p:cNvPr id="11" name="TextBox 10">
            <a:extLst>
              <a:ext uri="{FF2B5EF4-FFF2-40B4-BE49-F238E27FC236}">
                <a16:creationId xmlns:a16="http://schemas.microsoft.com/office/drawing/2014/main" id="{A7281626-D79D-4F3B-8CCE-F9A65D43FFAE}"/>
              </a:ext>
            </a:extLst>
          </p:cNvPr>
          <p:cNvSpPr txBox="1"/>
          <p:nvPr/>
        </p:nvSpPr>
        <p:spPr>
          <a:xfrm>
            <a:off x="2743997" y="3564987"/>
            <a:ext cx="741678" cy="369332"/>
          </a:xfrm>
          <a:prstGeom prst="rect">
            <a:avLst/>
          </a:prstGeom>
          <a:noFill/>
        </p:spPr>
        <p:txBody>
          <a:bodyPr wrap="none" rtlCol="0">
            <a:spAutoFit/>
          </a:bodyPr>
          <a:lstStyle/>
          <a:p>
            <a:r>
              <a:rPr lang="en-US" dirty="0" err="1">
                <a:solidFill>
                  <a:schemeClr val="bg1"/>
                </a:solidFill>
              </a:rPr>
              <a:t>Keras</a:t>
            </a:r>
            <a:endParaRPr lang="en-US" dirty="0">
              <a:solidFill>
                <a:schemeClr val="bg1"/>
              </a:solidFill>
            </a:endParaRPr>
          </a:p>
        </p:txBody>
      </p:sp>
      <p:sp>
        <p:nvSpPr>
          <p:cNvPr id="16" name="TextBox 15">
            <a:extLst>
              <a:ext uri="{FF2B5EF4-FFF2-40B4-BE49-F238E27FC236}">
                <a16:creationId xmlns:a16="http://schemas.microsoft.com/office/drawing/2014/main" id="{1AEA90D1-AD65-4B38-84C5-F126EE39392E}"/>
              </a:ext>
            </a:extLst>
          </p:cNvPr>
          <p:cNvSpPr txBox="1"/>
          <p:nvPr/>
        </p:nvSpPr>
        <p:spPr>
          <a:xfrm>
            <a:off x="6984946" y="5344846"/>
            <a:ext cx="787395" cy="369332"/>
          </a:xfrm>
          <a:prstGeom prst="rect">
            <a:avLst/>
          </a:prstGeom>
          <a:noFill/>
        </p:spPr>
        <p:txBody>
          <a:bodyPr wrap="none" rtlCol="0">
            <a:spAutoFit/>
          </a:bodyPr>
          <a:lstStyle/>
          <a:p>
            <a:r>
              <a:rPr lang="en-US" dirty="0">
                <a:solidFill>
                  <a:schemeClr val="bg1"/>
                </a:solidFill>
              </a:rPr>
              <a:t>&lt;CSS&gt;</a:t>
            </a:r>
          </a:p>
        </p:txBody>
      </p:sp>
      <p:sp>
        <p:nvSpPr>
          <p:cNvPr id="17" name="TextBox 16">
            <a:extLst>
              <a:ext uri="{FF2B5EF4-FFF2-40B4-BE49-F238E27FC236}">
                <a16:creationId xmlns:a16="http://schemas.microsoft.com/office/drawing/2014/main" id="{6399714A-9A6F-4A13-92F7-AEB613EDB244}"/>
              </a:ext>
            </a:extLst>
          </p:cNvPr>
          <p:cNvSpPr txBox="1"/>
          <p:nvPr/>
        </p:nvSpPr>
        <p:spPr>
          <a:xfrm>
            <a:off x="9820887" y="5006117"/>
            <a:ext cx="2267608" cy="369332"/>
          </a:xfrm>
          <a:prstGeom prst="rect">
            <a:avLst/>
          </a:prstGeom>
          <a:noFill/>
        </p:spPr>
        <p:txBody>
          <a:bodyPr wrap="none" rtlCol="0">
            <a:spAutoFit/>
          </a:bodyPr>
          <a:lstStyle/>
          <a:p>
            <a:r>
              <a:rPr lang="en-US" dirty="0">
                <a:solidFill>
                  <a:schemeClr val="bg1"/>
                </a:solidFill>
              </a:rPr>
              <a:t>API REST framework</a:t>
            </a:r>
          </a:p>
        </p:txBody>
      </p:sp>
      <p:pic>
        <p:nvPicPr>
          <p:cNvPr id="21" name="Picture 20">
            <a:extLst>
              <a:ext uri="{FF2B5EF4-FFF2-40B4-BE49-F238E27FC236}">
                <a16:creationId xmlns:a16="http://schemas.microsoft.com/office/drawing/2014/main" id="{BB05775A-5D33-4150-B6EA-4C360FB55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793" y="4829276"/>
            <a:ext cx="2804475" cy="1481113"/>
          </a:xfrm>
          <a:prstGeom prst="rect">
            <a:avLst/>
          </a:prstGeom>
        </p:spPr>
      </p:pic>
      <p:pic>
        <p:nvPicPr>
          <p:cNvPr id="25" name="Picture 24" descr="Logo&#10;&#10;Description automatically generated">
            <a:extLst>
              <a:ext uri="{FF2B5EF4-FFF2-40B4-BE49-F238E27FC236}">
                <a16:creationId xmlns:a16="http://schemas.microsoft.com/office/drawing/2014/main" id="{5F403F9B-4E73-4140-9A24-ECFEA1D181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90" y="78589"/>
            <a:ext cx="2464386" cy="1776412"/>
          </a:xfrm>
          <a:prstGeom prst="rect">
            <a:avLst/>
          </a:prstGeom>
        </p:spPr>
      </p:pic>
      <p:pic>
        <p:nvPicPr>
          <p:cNvPr id="27" name="Picture 26" descr="A picture containing graphical user interface&#10;&#10;Description automatically generated">
            <a:extLst>
              <a:ext uri="{FF2B5EF4-FFF2-40B4-BE49-F238E27FC236}">
                <a16:creationId xmlns:a16="http://schemas.microsoft.com/office/drawing/2014/main" id="{99DFB895-6637-49F2-ADC2-D475315092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3386" y="209909"/>
            <a:ext cx="3333750" cy="1905000"/>
          </a:xfrm>
          <a:prstGeom prst="rect">
            <a:avLst/>
          </a:prstGeom>
        </p:spPr>
      </p:pic>
      <p:pic>
        <p:nvPicPr>
          <p:cNvPr id="31" name="Picture 30" descr="A picture containing diagram&#10;&#10;Description automatically generated">
            <a:extLst>
              <a:ext uri="{FF2B5EF4-FFF2-40B4-BE49-F238E27FC236}">
                <a16:creationId xmlns:a16="http://schemas.microsoft.com/office/drawing/2014/main" id="{11FEB4A7-92EF-4618-9EF9-FA21CA591D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8533" y="285595"/>
            <a:ext cx="1216428" cy="681200"/>
          </a:xfrm>
          <a:prstGeom prst="rect">
            <a:avLst/>
          </a:prstGeom>
        </p:spPr>
      </p:pic>
      <p:pic>
        <p:nvPicPr>
          <p:cNvPr id="33" name="Picture 32" descr="Logo, company name&#10;&#10;Description automatically generated">
            <a:extLst>
              <a:ext uri="{FF2B5EF4-FFF2-40B4-BE49-F238E27FC236}">
                <a16:creationId xmlns:a16="http://schemas.microsoft.com/office/drawing/2014/main" id="{8B3C9D19-7156-47E3-A070-F2505591FE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46047" y="1571736"/>
            <a:ext cx="2857500" cy="1600200"/>
          </a:xfrm>
          <a:prstGeom prst="rect">
            <a:avLst/>
          </a:prstGeom>
        </p:spPr>
      </p:pic>
      <p:pic>
        <p:nvPicPr>
          <p:cNvPr id="35" name="Picture 34" descr="Logo, company name&#10;&#10;Description automatically generated">
            <a:extLst>
              <a:ext uri="{FF2B5EF4-FFF2-40B4-BE49-F238E27FC236}">
                <a16:creationId xmlns:a16="http://schemas.microsoft.com/office/drawing/2014/main" id="{6E785C09-AD78-4BA2-B92F-002A346309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4754" y="1680388"/>
            <a:ext cx="891971" cy="599234"/>
          </a:xfrm>
          <a:prstGeom prst="rect">
            <a:avLst/>
          </a:prstGeom>
        </p:spPr>
      </p:pic>
    </p:spTree>
    <p:extLst>
      <p:ext uri="{BB962C8B-B14F-4D97-AF65-F5344CB8AC3E}">
        <p14:creationId xmlns:p14="http://schemas.microsoft.com/office/powerpoint/2010/main" val="2584590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009FFC3-D0A4-4632-8A9F-DD48D9FDA030}"/>
              </a:ext>
            </a:extLst>
          </p:cNvPr>
          <p:cNvSpPr>
            <a:spLocks noGrp="1"/>
          </p:cNvSpPr>
          <p:nvPr>
            <p:ph type="ctrTitle"/>
          </p:nvPr>
        </p:nvSpPr>
        <p:spPr>
          <a:xfrm>
            <a:off x="3666060" y="91921"/>
            <a:ext cx="3448949" cy="1096900"/>
          </a:xfrm>
        </p:spPr>
        <p:txBody>
          <a:bodyPr>
            <a:normAutofit/>
          </a:bodyPr>
          <a:lstStyle/>
          <a:p>
            <a:pPr algn="ctr"/>
            <a:r>
              <a:rPr lang="en-US" dirty="0"/>
              <a:t>The Build</a:t>
            </a:r>
          </a:p>
        </p:txBody>
      </p:sp>
      <p:sp>
        <p:nvSpPr>
          <p:cNvPr id="7" name="TextBox 6">
            <a:extLst>
              <a:ext uri="{FF2B5EF4-FFF2-40B4-BE49-F238E27FC236}">
                <a16:creationId xmlns:a16="http://schemas.microsoft.com/office/drawing/2014/main" id="{FBF90A8E-076B-4196-BA61-4E1AEEDB5999}"/>
              </a:ext>
            </a:extLst>
          </p:cNvPr>
          <p:cNvSpPr txBox="1"/>
          <p:nvPr/>
        </p:nvSpPr>
        <p:spPr>
          <a:xfrm>
            <a:off x="1736436" y="1597891"/>
            <a:ext cx="7631402" cy="4524315"/>
          </a:xfrm>
          <a:prstGeom prst="rect">
            <a:avLst/>
          </a:prstGeom>
          <a:noFill/>
        </p:spPr>
        <p:txBody>
          <a:bodyPr wrap="square" rtlCol="0">
            <a:spAutoFit/>
          </a:bodyPr>
          <a:lstStyle/>
          <a:p>
            <a:pPr marL="285750" indent="-285750">
              <a:buFont typeface="Arial" panose="020B0604020202020204" pitchFamily="34" charset="0"/>
              <a:buChar char="•"/>
            </a:pPr>
            <a:r>
              <a:rPr lang="en-US" dirty="0"/>
              <a:t>Build 2 has redesigned the database, combining all previous tables into one and adding a table for a vertical farm.</a:t>
            </a:r>
          </a:p>
          <a:p>
            <a:pPr marL="285750" indent="-285750">
              <a:buFont typeface="Arial" panose="020B0604020202020204" pitchFamily="34" charset="0"/>
              <a:buChar char="•"/>
            </a:pPr>
            <a:r>
              <a:rPr lang="en-US" dirty="0"/>
              <a:t>The excel distance matrix has been redesigned and streamlined, splitting the supermarket and restaurant matrices into separate sheets.  Functionality has been added to order the vertical farms by distance for selection by the Expeditor script.</a:t>
            </a:r>
          </a:p>
          <a:p>
            <a:pPr marL="285750" indent="-285750">
              <a:buFont typeface="Arial" panose="020B0604020202020204" pitchFamily="34" charset="0"/>
              <a:buChar char="•"/>
            </a:pPr>
            <a:r>
              <a:rPr lang="en-US" dirty="0"/>
              <a:t>The Expeditor script has been added to in order to select the closest vertical farm, check its available capacity in its database table, compare it to and order, subtract the order from its capacity, and update the table with the new capacity.</a:t>
            </a:r>
          </a:p>
          <a:p>
            <a:pPr marL="285750" indent="-285750">
              <a:buFont typeface="Arial" panose="020B0604020202020204" pitchFamily="34" charset="0"/>
              <a:buChar char="•"/>
            </a:pPr>
            <a:r>
              <a:rPr lang="en-US" dirty="0"/>
              <a:t>The Expeditor UI has been streamlined as well by combining all previous tables.  The previous rendering issue of all the tables was not solved but this workaround allowed all values to be written and displayed in one table.</a:t>
            </a:r>
          </a:p>
          <a:p>
            <a:pPr marL="285750" indent="-285750">
              <a:buFont typeface="Arial" panose="020B0604020202020204" pitchFamily="34" charset="0"/>
              <a:buChar char="•"/>
            </a:pPr>
            <a:r>
              <a:rPr lang="en-US" dirty="0"/>
              <a:t>Django scripts have been completely overhauled for compatibility with redesign of database</a:t>
            </a:r>
          </a:p>
        </p:txBody>
      </p:sp>
    </p:spTree>
    <p:extLst>
      <p:ext uri="{BB962C8B-B14F-4D97-AF65-F5344CB8AC3E}">
        <p14:creationId xmlns:p14="http://schemas.microsoft.com/office/powerpoint/2010/main" val="1304329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057A2-1A3F-4DE1-926A-B6BF9A84AEC0}"/>
              </a:ext>
            </a:extLst>
          </p:cNvPr>
          <p:cNvSpPr>
            <a:spLocks noGrp="1"/>
          </p:cNvSpPr>
          <p:nvPr>
            <p:ph type="title"/>
          </p:nvPr>
        </p:nvSpPr>
        <p:spPr/>
        <p:txBody>
          <a:bodyPr/>
          <a:lstStyle/>
          <a:p>
            <a:pPr algn="ctr"/>
            <a:r>
              <a:rPr lang="en-US" dirty="0"/>
              <a:t>Accomplishments</a:t>
            </a:r>
          </a:p>
        </p:txBody>
      </p:sp>
      <p:sp>
        <p:nvSpPr>
          <p:cNvPr id="3" name="Content Placeholder 2">
            <a:extLst>
              <a:ext uri="{FF2B5EF4-FFF2-40B4-BE49-F238E27FC236}">
                <a16:creationId xmlns:a16="http://schemas.microsoft.com/office/drawing/2014/main" id="{BF2F5DE0-FF5C-4BE1-B2DD-ACC2A803CA5A}"/>
              </a:ext>
            </a:extLst>
          </p:cNvPr>
          <p:cNvSpPr>
            <a:spLocks noGrp="1"/>
          </p:cNvSpPr>
          <p:nvPr>
            <p:ph idx="1"/>
          </p:nvPr>
        </p:nvSpPr>
        <p:spPr/>
        <p:txBody>
          <a:bodyPr/>
          <a:lstStyle/>
          <a:p>
            <a:r>
              <a:rPr lang="en-US" dirty="0"/>
              <a:t>Predictive AI script enhanced with functionality to select and update closest vertical farm</a:t>
            </a:r>
          </a:p>
          <a:p>
            <a:r>
              <a:rPr lang="en-US" dirty="0"/>
              <a:t>Database redesigned for efficiency and a new vertical farm entity introduced</a:t>
            </a:r>
          </a:p>
          <a:p>
            <a:r>
              <a:rPr lang="en-US" dirty="0"/>
              <a:t>Custom API’s completely overhauled and simplified</a:t>
            </a:r>
          </a:p>
          <a:p>
            <a:r>
              <a:rPr lang="en-US" dirty="0"/>
              <a:t>Supermarket and Restaurant UI updated, streamlined, and table rendering fixed</a:t>
            </a:r>
          </a:p>
          <a:p>
            <a:r>
              <a:rPr lang="en-US" dirty="0"/>
              <a:t>Distance matrix’s functionality enhanced, and design simplified</a:t>
            </a:r>
          </a:p>
        </p:txBody>
      </p:sp>
    </p:spTree>
    <p:extLst>
      <p:ext uri="{BB962C8B-B14F-4D97-AF65-F5344CB8AC3E}">
        <p14:creationId xmlns:p14="http://schemas.microsoft.com/office/powerpoint/2010/main" val="2910347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Bright ladder against dull ladders">
            <a:extLst>
              <a:ext uri="{FF2B5EF4-FFF2-40B4-BE49-F238E27FC236}">
                <a16:creationId xmlns:a16="http://schemas.microsoft.com/office/drawing/2014/main" id="{BA50913B-7104-42FC-B7A5-DC1BFDD2CB9C}"/>
              </a:ext>
            </a:extLst>
          </p:cNvPr>
          <p:cNvPicPr>
            <a:picLocks noChangeAspect="1"/>
          </p:cNvPicPr>
          <p:nvPr/>
        </p:nvPicPr>
        <p:blipFill rotWithShape="1">
          <a:blip r:embed="rId2">
            <a:duotone>
              <a:prstClr val="black"/>
              <a:prstClr val="white"/>
            </a:duotone>
          </a:blip>
          <a:srcRect l="22733"/>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850DF86-DABC-47D4-BEA0-BECD66957517}"/>
              </a:ext>
            </a:extLst>
          </p:cNvPr>
          <p:cNvSpPr>
            <a:spLocks noGrp="1"/>
          </p:cNvSpPr>
          <p:nvPr>
            <p:ph type="title"/>
          </p:nvPr>
        </p:nvSpPr>
        <p:spPr>
          <a:xfrm>
            <a:off x="694070" y="1990900"/>
            <a:ext cx="5123515" cy="2369093"/>
          </a:xfrm>
        </p:spPr>
        <p:txBody>
          <a:bodyPr vert="horz" lIns="91440" tIns="45720" rIns="91440" bIns="45720" rtlCol="0" anchor="b">
            <a:normAutofit/>
          </a:bodyPr>
          <a:lstStyle/>
          <a:p>
            <a:pPr algn="r"/>
            <a:r>
              <a:rPr lang="en-US" sz="9600" dirty="0"/>
              <a:t>Progress</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48328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1DC3-F125-4EA3-B290-8C9F0C769C3F}"/>
              </a:ext>
            </a:extLst>
          </p:cNvPr>
          <p:cNvSpPr>
            <a:spLocks noGrp="1"/>
          </p:cNvSpPr>
          <p:nvPr>
            <p:ph type="title"/>
          </p:nvPr>
        </p:nvSpPr>
        <p:spPr/>
        <p:txBody>
          <a:bodyPr/>
          <a:lstStyle/>
          <a:p>
            <a:r>
              <a:rPr lang="en-US" dirty="0"/>
              <a:t>Step 1: The AI Expeditor Script</a:t>
            </a:r>
          </a:p>
        </p:txBody>
      </p:sp>
      <p:sp>
        <p:nvSpPr>
          <p:cNvPr id="19" name="TextBox 18">
            <a:extLst>
              <a:ext uri="{FF2B5EF4-FFF2-40B4-BE49-F238E27FC236}">
                <a16:creationId xmlns:a16="http://schemas.microsoft.com/office/drawing/2014/main" id="{702013F9-F894-4222-8766-8B514893C12E}"/>
              </a:ext>
            </a:extLst>
          </p:cNvPr>
          <p:cNvSpPr txBox="1"/>
          <p:nvPr/>
        </p:nvSpPr>
        <p:spPr>
          <a:xfrm>
            <a:off x="979348" y="1211322"/>
            <a:ext cx="8467050" cy="461665"/>
          </a:xfrm>
          <a:prstGeom prst="rect">
            <a:avLst/>
          </a:prstGeom>
          <a:noFill/>
        </p:spPr>
        <p:txBody>
          <a:bodyPr wrap="square" rtlCol="0">
            <a:spAutoFit/>
          </a:bodyPr>
          <a:lstStyle/>
          <a:p>
            <a:r>
              <a:rPr lang="en-US" sz="1200" dirty="0"/>
              <a:t>Written in </a:t>
            </a:r>
            <a:r>
              <a:rPr lang="en-US" sz="1200" dirty="0" err="1"/>
              <a:t>Tensorflow</a:t>
            </a:r>
            <a:r>
              <a:rPr lang="en-US" sz="1200" dirty="0"/>
              <a:t> environment in Python language with the </a:t>
            </a:r>
            <a:r>
              <a:rPr lang="en-US" sz="1200" dirty="0" err="1"/>
              <a:t>Tensorflow</a:t>
            </a:r>
            <a:r>
              <a:rPr lang="en-US" sz="1200" dirty="0"/>
              <a:t> and </a:t>
            </a:r>
            <a:r>
              <a:rPr lang="en-US" sz="1200" dirty="0" err="1"/>
              <a:t>Keras</a:t>
            </a:r>
            <a:r>
              <a:rPr lang="en-US" sz="1200" dirty="0"/>
              <a:t> libraries.  Displayed in </a:t>
            </a:r>
            <a:r>
              <a:rPr lang="en-US" sz="1200" dirty="0" err="1"/>
              <a:t>Jupyter</a:t>
            </a:r>
            <a:r>
              <a:rPr lang="en-US" sz="1200" dirty="0"/>
              <a:t> Notebook. Uses a Long Short-Term Memory (LSTM) predictive recurrent neural network.</a:t>
            </a:r>
          </a:p>
        </p:txBody>
      </p:sp>
      <p:sp>
        <p:nvSpPr>
          <p:cNvPr id="20" name="TextBox 19">
            <a:extLst>
              <a:ext uri="{FF2B5EF4-FFF2-40B4-BE49-F238E27FC236}">
                <a16:creationId xmlns:a16="http://schemas.microsoft.com/office/drawing/2014/main" id="{41A5690F-F918-4426-A752-63C205E85B47}"/>
              </a:ext>
            </a:extLst>
          </p:cNvPr>
          <p:cNvSpPr txBox="1"/>
          <p:nvPr/>
        </p:nvSpPr>
        <p:spPr>
          <a:xfrm>
            <a:off x="431150" y="5766118"/>
            <a:ext cx="9036407" cy="461665"/>
          </a:xfrm>
          <a:prstGeom prst="rect">
            <a:avLst/>
          </a:prstGeom>
          <a:noFill/>
        </p:spPr>
        <p:txBody>
          <a:bodyPr wrap="square" rtlCol="0">
            <a:spAutoFit/>
          </a:bodyPr>
          <a:lstStyle/>
          <a:p>
            <a:r>
              <a:rPr lang="en-US" sz="1200" dirty="0"/>
              <a:t>The script reads in an adapted 52-week sales data </a:t>
            </a:r>
            <a:r>
              <a:rPr lang="en-US" sz="1200" dirty="0" err="1"/>
              <a:t>dunnhumby</a:t>
            </a:r>
            <a:r>
              <a:rPr lang="en-US" sz="1200" dirty="0"/>
              <a:t> “Let’s Get Sort-of-Real” dummy supermarket sales dataset.  https://www.dunnhumby.com/source-files/</a:t>
            </a:r>
          </a:p>
        </p:txBody>
      </p:sp>
      <p:sp>
        <p:nvSpPr>
          <p:cNvPr id="21" name="TextBox 20">
            <a:extLst>
              <a:ext uri="{FF2B5EF4-FFF2-40B4-BE49-F238E27FC236}">
                <a16:creationId xmlns:a16="http://schemas.microsoft.com/office/drawing/2014/main" id="{E1AEB4AF-5A2F-47F0-8A31-E903B209B579}"/>
              </a:ext>
            </a:extLst>
          </p:cNvPr>
          <p:cNvSpPr txBox="1"/>
          <p:nvPr/>
        </p:nvSpPr>
        <p:spPr>
          <a:xfrm>
            <a:off x="431150" y="6201657"/>
            <a:ext cx="8628444" cy="646331"/>
          </a:xfrm>
          <a:prstGeom prst="rect">
            <a:avLst/>
          </a:prstGeom>
          <a:noFill/>
        </p:spPr>
        <p:txBody>
          <a:bodyPr wrap="square" rtlCol="0">
            <a:spAutoFit/>
          </a:bodyPr>
          <a:lstStyle/>
          <a:p>
            <a:r>
              <a:rPr lang="en-US" sz="1200" dirty="0"/>
              <a:t>For three products (Romaine, Kale, and Basil), the script interfaces with </a:t>
            </a:r>
            <a:r>
              <a:rPr lang="en-US" sz="1200" dirty="0" err="1"/>
              <a:t>mysql</a:t>
            </a:r>
            <a:r>
              <a:rPr lang="en-US" sz="1200" dirty="0"/>
              <a:t>, predicts a sales order quantity, writes it to the ‘future order’ rows, rewrites previous future order to ‘current order</a:t>
            </a:r>
            <a:r>
              <a:rPr lang="en-US" sz="1200"/>
              <a:t>’ rows, </a:t>
            </a:r>
            <a:r>
              <a:rPr lang="en-US" sz="1200" dirty="0"/>
              <a:t>and rewrites current order to ‘past order</a:t>
            </a:r>
            <a:r>
              <a:rPr lang="en-US" sz="1200"/>
              <a:t>’ rows.</a:t>
            </a:r>
            <a:endParaRPr lang="en-US" sz="1200" dirty="0"/>
          </a:p>
        </p:txBody>
      </p:sp>
      <p:pic>
        <p:nvPicPr>
          <p:cNvPr id="22" name="Picture 21">
            <a:extLst>
              <a:ext uri="{FF2B5EF4-FFF2-40B4-BE49-F238E27FC236}">
                <a16:creationId xmlns:a16="http://schemas.microsoft.com/office/drawing/2014/main" id="{4DA86464-A553-482D-8F9E-B8BD08176F47}"/>
              </a:ext>
            </a:extLst>
          </p:cNvPr>
          <p:cNvPicPr>
            <a:picLocks noChangeAspect="1"/>
          </p:cNvPicPr>
          <p:nvPr/>
        </p:nvPicPr>
        <p:blipFill>
          <a:blip r:embed="rId2"/>
          <a:stretch>
            <a:fillRect/>
          </a:stretch>
        </p:blipFill>
        <p:spPr>
          <a:xfrm>
            <a:off x="131434" y="1690230"/>
            <a:ext cx="1900955" cy="4075883"/>
          </a:xfrm>
          <a:prstGeom prst="rect">
            <a:avLst/>
          </a:prstGeom>
        </p:spPr>
      </p:pic>
      <p:pic>
        <p:nvPicPr>
          <p:cNvPr id="23" name="Picture 22">
            <a:extLst>
              <a:ext uri="{FF2B5EF4-FFF2-40B4-BE49-F238E27FC236}">
                <a16:creationId xmlns:a16="http://schemas.microsoft.com/office/drawing/2014/main" id="{3ECF5642-A7B3-4C2E-A40A-67D2326B4FED}"/>
              </a:ext>
            </a:extLst>
          </p:cNvPr>
          <p:cNvPicPr>
            <a:picLocks noChangeAspect="1"/>
          </p:cNvPicPr>
          <p:nvPr/>
        </p:nvPicPr>
        <p:blipFill>
          <a:blip r:embed="rId3"/>
          <a:stretch>
            <a:fillRect/>
          </a:stretch>
        </p:blipFill>
        <p:spPr>
          <a:xfrm>
            <a:off x="3985691" y="1690230"/>
            <a:ext cx="1883441" cy="4075883"/>
          </a:xfrm>
          <a:prstGeom prst="rect">
            <a:avLst/>
          </a:prstGeom>
        </p:spPr>
      </p:pic>
      <p:pic>
        <p:nvPicPr>
          <p:cNvPr id="24" name="Picture 23">
            <a:extLst>
              <a:ext uri="{FF2B5EF4-FFF2-40B4-BE49-F238E27FC236}">
                <a16:creationId xmlns:a16="http://schemas.microsoft.com/office/drawing/2014/main" id="{BBDB4940-3701-4141-B4D5-62FBB5A25FF3}"/>
              </a:ext>
            </a:extLst>
          </p:cNvPr>
          <p:cNvPicPr>
            <a:picLocks noChangeAspect="1"/>
          </p:cNvPicPr>
          <p:nvPr/>
        </p:nvPicPr>
        <p:blipFill>
          <a:blip r:embed="rId4"/>
          <a:stretch>
            <a:fillRect/>
          </a:stretch>
        </p:blipFill>
        <p:spPr>
          <a:xfrm>
            <a:off x="2032389" y="1690230"/>
            <a:ext cx="1920696" cy="4075883"/>
          </a:xfrm>
          <a:prstGeom prst="rect">
            <a:avLst/>
          </a:prstGeom>
        </p:spPr>
      </p:pic>
      <p:pic>
        <p:nvPicPr>
          <p:cNvPr id="25" name="Picture 24">
            <a:extLst>
              <a:ext uri="{FF2B5EF4-FFF2-40B4-BE49-F238E27FC236}">
                <a16:creationId xmlns:a16="http://schemas.microsoft.com/office/drawing/2014/main" id="{DAA2715D-7AD4-43DA-8B77-7B946E01527A}"/>
              </a:ext>
            </a:extLst>
          </p:cNvPr>
          <p:cNvPicPr>
            <a:picLocks noChangeAspect="1"/>
          </p:cNvPicPr>
          <p:nvPr/>
        </p:nvPicPr>
        <p:blipFill>
          <a:blip r:embed="rId5"/>
          <a:stretch>
            <a:fillRect/>
          </a:stretch>
        </p:blipFill>
        <p:spPr>
          <a:xfrm>
            <a:off x="5895918" y="1690233"/>
            <a:ext cx="1903351" cy="4075884"/>
          </a:xfrm>
          <a:prstGeom prst="rect">
            <a:avLst/>
          </a:prstGeom>
        </p:spPr>
      </p:pic>
      <p:pic>
        <p:nvPicPr>
          <p:cNvPr id="26" name="Picture 25">
            <a:extLst>
              <a:ext uri="{FF2B5EF4-FFF2-40B4-BE49-F238E27FC236}">
                <a16:creationId xmlns:a16="http://schemas.microsoft.com/office/drawing/2014/main" id="{FDFFC6E5-59E3-429C-ADDA-4383736D5702}"/>
              </a:ext>
            </a:extLst>
          </p:cNvPr>
          <p:cNvPicPr>
            <a:picLocks noChangeAspect="1"/>
          </p:cNvPicPr>
          <p:nvPr/>
        </p:nvPicPr>
        <p:blipFill>
          <a:blip r:embed="rId6"/>
          <a:stretch>
            <a:fillRect/>
          </a:stretch>
        </p:blipFill>
        <p:spPr>
          <a:xfrm>
            <a:off x="7822434" y="1690232"/>
            <a:ext cx="1887490" cy="4075884"/>
          </a:xfrm>
          <a:prstGeom prst="rect">
            <a:avLst/>
          </a:prstGeom>
        </p:spPr>
      </p:pic>
      <p:pic>
        <p:nvPicPr>
          <p:cNvPr id="27" name="Picture 26">
            <a:extLst>
              <a:ext uri="{FF2B5EF4-FFF2-40B4-BE49-F238E27FC236}">
                <a16:creationId xmlns:a16="http://schemas.microsoft.com/office/drawing/2014/main" id="{52A5B5E8-2D24-421F-A004-88986480447A}"/>
              </a:ext>
            </a:extLst>
          </p:cNvPr>
          <p:cNvPicPr>
            <a:picLocks noChangeAspect="1"/>
          </p:cNvPicPr>
          <p:nvPr/>
        </p:nvPicPr>
        <p:blipFill>
          <a:blip r:embed="rId7"/>
          <a:stretch>
            <a:fillRect/>
          </a:stretch>
        </p:blipFill>
        <p:spPr>
          <a:xfrm>
            <a:off x="9724694" y="1690230"/>
            <a:ext cx="1887490" cy="605939"/>
          </a:xfrm>
          <a:prstGeom prst="rect">
            <a:avLst/>
          </a:prstGeom>
        </p:spPr>
      </p:pic>
      <p:sp>
        <p:nvSpPr>
          <p:cNvPr id="14" name="Rectangle 13">
            <a:extLst>
              <a:ext uri="{FF2B5EF4-FFF2-40B4-BE49-F238E27FC236}">
                <a16:creationId xmlns:a16="http://schemas.microsoft.com/office/drawing/2014/main" id="{D2E06DCD-3C6F-4562-8B63-1965CA24994D}"/>
              </a:ext>
            </a:extLst>
          </p:cNvPr>
          <p:cNvSpPr/>
          <p:nvPr/>
        </p:nvSpPr>
        <p:spPr>
          <a:xfrm>
            <a:off x="491897" y="5422635"/>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65C9CE-5352-48F1-AB5E-67B0B3FFB7DC}"/>
              </a:ext>
            </a:extLst>
          </p:cNvPr>
          <p:cNvSpPr/>
          <p:nvPr/>
        </p:nvSpPr>
        <p:spPr>
          <a:xfrm>
            <a:off x="8194801" y="4184913"/>
            <a:ext cx="12593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EF58D6-BDB6-49FB-BEC0-922465D8681F}"/>
              </a:ext>
            </a:extLst>
          </p:cNvPr>
          <p:cNvSpPr/>
          <p:nvPr/>
        </p:nvSpPr>
        <p:spPr>
          <a:xfrm>
            <a:off x="6264767" y="1810748"/>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A78A40-1F61-4A82-B55B-90487A56F589}"/>
              </a:ext>
            </a:extLst>
          </p:cNvPr>
          <p:cNvSpPr/>
          <p:nvPr/>
        </p:nvSpPr>
        <p:spPr>
          <a:xfrm>
            <a:off x="4357036" y="2343079"/>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63DB5E-40F9-4EA5-B286-E1797D1FDA0D}"/>
              </a:ext>
            </a:extLst>
          </p:cNvPr>
          <p:cNvSpPr/>
          <p:nvPr/>
        </p:nvSpPr>
        <p:spPr>
          <a:xfrm>
            <a:off x="2417781" y="4646493"/>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2DE0863-6982-456D-B02E-D7549F8484EE}"/>
              </a:ext>
            </a:extLst>
          </p:cNvPr>
          <p:cNvSpPr/>
          <p:nvPr/>
        </p:nvSpPr>
        <p:spPr>
          <a:xfrm>
            <a:off x="8192151" y="2937899"/>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8AE034-C64B-4220-8EDE-5A054F3265DE}"/>
              </a:ext>
            </a:extLst>
          </p:cNvPr>
          <p:cNvSpPr/>
          <p:nvPr/>
        </p:nvSpPr>
        <p:spPr>
          <a:xfrm>
            <a:off x="8205043" y="5376916"/>
            <a:ext cx="115695"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65BEFAD-EB22-45D9-A451-EA7522F85E34}"/>
              </a:ext>
            </a:extLst>
          </p:cNvPr>
          <p:cNvSpPr/>
          <p:nvPr/>
        </p:nvSpPr>
        <p:spPr>
          <a:xfrm>
            <a:off x="8185667" y="1893302"/>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416AB6-FDE5-4711-9DB7-935DFD445142}"/>
              </a:ext>
            </a:extLst>
          </p:cNvPr>
          <p:cNvSpPr/>
          <p:nvPr/>
        </p:nvSpPr>
        <p:spPr>
          <a:xfrm>
            <a:off x="2417782" y="3618311"/>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02632C-9C7F-4B37-A215-7E5BCAC83273}"/>
              </a:ext>
            </a:extLst>
          </p:cNvPr>
          <p:cNvSpPr/>
          <p:nvPr/>
        </p:nvSpPr>
        <p:spPr>
          <a:xfrm>
            <a:off x="4357035" y="3573338"/>
            <a:ext cx="128587" cy="45719"/>
          </a:xfrm>
          <a:prstGeom prst="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673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9C57269-5927-4DD1-9549-99594B8926F0}"/>
              </a:ext>
            </a:extLst>
          </p:cNvPr>
          <p:cNvSpPr>
            <a:spLocks noGrp="1"/>
          </p:cNvSpPr>
          <p:nvPr>
            <p:ph type="title"/>
          </p:nvPr>
        </p:nvSpPr>
        <p:spPr>
          <a:xfrm>
            <a:off x="6094855" y="1261331"/>
            <a:ext cx="3497565" cy="3002662"/>
          </a:xfrm>
        </p:spPr>
        <p:txBody>
          <a:bodyPr vert="horz" lIns="91440" tIns="45720" rIns="91440" bIns="45720" rtlCol="0" anchor="b">
            <a:normAutofit/>
          </a:bodyPr>
          <a:lstStyle/>
          <a:p>
            <a:pPr>
              <a:lnSpc>
                <a:spcPct val="90000"/>
              </a:lnSpc>
            </a:pPr>
            <a:r>
              <a:rPr lang="en-US" sz="4100" kern="1200">
                <a:solidFill>
                  <a:schemeClr val="accent1"/>
                </a:solidFill>
                <a:latin typeface="+mj-lt"/>
                <a:ea typeface="+mj-ea"/>
                <a:cs typeface="+mj-cs"/>
              </a:rPr>
              <a:t>Tensorflow environment Jupyter Notebook cmd interface</a:t>
            </a:r>
          </a:p>
        </p:txBody>
      </p:sp>
      <p:sp>
        <p:nvSpPr>
          <p:cNvPr id="21" name="Isosceles Triangle 20">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Text&#10;&#10;Description automatically generated">
            <a:extLst>
              <a:ext uri="{FF2B5EF4-FFF2-40B4-BE49-F238E27FC236}">
                <a16:creationId xmlns:a16="http://schemas.microsoft.com/office/drawing/2014/main" id="{4463D8F5-AC7E-47D7-971D-4B581602992F}"/>
              </a:ext>
            </a:extLst>
          </p:cNvPr>
          <p:cNvPicPr>
            <a:picLocks noGrp="1" noChangeAspect="1"/>
          </p:cNvPicPr>
          <p:nvPr>
            <p:ph idx="1"/>
          </p:nvPr>
        </p:nvPicPr>
        <p:blipFill>
          <a:blip r:embed="rId2"/>
          <a:stretch>
            <a:fillRect/>
          </a:stretch>
        </p:blipFill>
        <p:spPr>
          <a:xfrm>
            <a:off x="888603" y="2152179"/>
            <a:ext cx="4887354" cy="2553642"/>
          </a:xfrm>
          <a:prstGeom prst="rect">
            <a:avLst/>
          </a:prstGeom>
        </p:spPr>
      </p:pic>
    </p:spTree>
    <p:extLst>
      <p:ext uri="{BB962C8B-B14F-4D97-AF65-F5344CB8AC3E}">
        <p14:creationId xmlns:p14="http://schemas.microsoft.com/office/powerpoint/2010/main" val="196142037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291</TotalTime>
  <Words>1180</Words>
  <Application>Microsoft Office PowerPoint</Application>
  <PresentationFormat>Widescreen</PresentationFormat>
  <Paragraphs>72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Elephant</vt:lpstr>
      <vt:lpstr>Eras Bold ITC</vt:lpstr>
      <vt:lpstr>Trebuchet MS</vt:lpstr>
      <vt:lpstr>Wingdings 3</vt:lpstr>
      <vt:lpstr>Facet</vt:lpstr>
      <vt:lpstr>Expeditor</vt:lpstr>
      <vt:lpstr>Fresh food, produced by indoor vertical farms, delivered to local markets with next to zero food waste, at minimal cost, with maximum fuel savings.</vt:lpstr>
      <vt:lpstr>The Urban Stakeholders: Supermarkets, Restaurants, and their Customers</vt:lpstr>
      <vt:lpstr>PowerPoint Presentation</vt:lpstr>
      <vt:lpstr>The Build</vt:lpstr>
      <vt:lpstr>Accomplishments</vt:lpstr>
      <vt:lpstr>Progress</vt:lpstr>
      <vt:lpstr>Step 1: The AI Expeditor Script</vt:lpstr>
      <vt:lpstr>Tensorflow environment Jupyter Notebook cmd interface</vt:lpstr>
      <vt:lpstr>Step 2: The Expeditor Database</vt:lpstr>
      <vt:lpstr>Step 3: Django Rest Framework </vt:lpstr>
      <vt:lpstr>Step 3 continued: settings.py</vt:lpstr>
      <vt:lpstr>Step 3 continued: models.py</vt:lpstr>
      <vt:lpstr>Step 3 continued: admin.py</vt:lpstr>
      <vt:lpstr>Step 3 continued: serializers.py</vt:lpstr>
      <vt:lpstr>Step 3 continued: views.py</vt:lpstr>
      <vt:lpstr>Step 3 continued: urls.py</vt:lpstr>
      <vt:lpstr>Step 3 continued: apps.py</vt:lpstr>
      <vt:lpstr>Step 3 continued: base.html</vt:lpstr>
      <vt:lpstr>Step 3 continued: Index.html</vt:lpstr>
      <vt:lpstr>Django server cmd interface</vt:lpstr>
      <vt:lpstr>Step 4: Supermarket and Resturant UI</vt:lpstr>
      <vt:lpstr>Step 5: Distance Matrix</vt:lpstr>
      <vt:lpstr>Visual Basic for Applications code for distance matrix</vt:lpstr>
      <vt:lpstr>Problems</vt:lpstr>
      <vt:lpstr>PowerPoint Presentation</vt:lpstr>
      <vt:lpstr>PowerPoint Presentation</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Expeditor</dc:title>
  <dc:creator>Paul Polsinelli</dc:creator>
  <cp:lastModifiedBy>Paul Polsinelli (Student)</cp:lastModifiedBy>
  <cp:revision>37</cp:revision>
  <dcterms:created xsi:type="dcterms:W3CDTF">2021-02-04T19:12:55Z</dcterms:created>
  <dcterms:modified xsi:type="dcterms:W3CDTF">2021-03-01T00:31:08Z</dcterms:modified>
  <cp:contentStatus/>
</cp:coreProperties>
</file>